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6th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397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chemeClr val="dk1"/>
                </a:solidFill>
                <a:highlight>
                  <a:schemeClr val="lt1"/>
                </a:highlight>
                <a:latin typeface="Coming Soon"/>
                <a:ea typeface="Coming Soon"/>
                <a:cs typeface="Coming Soon"/>
                <a:sym typeface="Coming Soon"/>
              </a:rPr>
              <a:t>In the 6</a:t>
            </a:r>
            <a:r>
              <a:rPr b="1" baseline="30000" lang="en" sz="1800">
                <a:solidFill>
                  <a:schemeClr val="dk1"/>
                </a:solidFill>
                <a:highlight>
                  <a:schemeClr val="lt1"/>
                </a:highlight>
                <a:latin typeface="Coming Soon"/>
                <a:ea typeface="Coming Soon"/>
                <a:cs typeface="Coming Soon"/>
                <a:sym typeface="Coming Soon"/>
              </a:rPr>
              <a:t>th</a:t>
            </a:r>
            <a:r>
              <a:rPr b="1" lang="en" sz="1800">
                <a:solidFill>
                  <a:schemeClr val="dk1"/>
                </a:solidFill>
                <a:highlight>
                  <a:schemeClr val="lt1"/>
                </a:highlight>
                <a:latin typeface="Coming Soon"/>
                <a:ea typeface="Coming Soon"/>
                <a:cs typeface="Coming Soon"/>
                <a:sym typeface="Coming Soon"/>
              </a:rPr>
              <a:t> Grade Classroom</a:t>
            </a:r>
            <a:r>
              <a:rPr b="1" lang="en" sz="1800">
                <a:solidFill>
                  <a:schemeClr val="dk1"/>
                </a:solidFill>
                <a:highlight>
                  <a:schemeClr val="lt1"/>
                </a:highlight>
                <a:latin typeface="Coming Soon"/>
                <a:ea typeface="Coming Soon"/>
                <a:cs typeface="Coming Soon"/>
                <a:sym typeface="Coming Soon"/>
              </a:rPr>
              <a:t> </a:t>
            </a:r>
            <a:endParaRPr sz="180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5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a:solidFill>
                  <a:schemeClr val="dk1"/>
                </a:solidFill>
                <a:highlight>
                  <a:schemeClr val="lt1"/>
                </a:highlight>
                <a:latin typeface="Coming Soon"/>
                <a:ea typeface="Coming Soon"/>
                <a:cs typeface="Coming Soon"/>
                <a:sym typeface="Coming Soon"/>
              </a:rPr>
              <a:t>The 6</a:t>
            </a:r>
            <a:r>
              <a:rPr baseline="30000" lang="en">
                <a:solidFill>
                  <a:schemeClr val="dk1"/>
                </a:solidFill>
                <a:highlight>
                  <a:schemeClr val="lt1"/>
                </a:highlight>
                <a:latin typeface="Coming Soon"/>
                <a:ea typeface="Coming Soon"/>
                <a:cs typeface="Coming Soon"/>
                <a:sym typeface="Coming Soon"/>
              </a:rPr>
              <a:t>th</a:t>
            </a:r>
            <a:r>
              <a:rPr lang="en">
                <a:solidFill>
                  <a:schemeClr val="dk1"/>
                </a:solidFill>
                <a:highlight>
                  <a:schemeClr val="lt1"/>
                </a:highlight>
                <a:latin typeface="Coming Soon"/>
                <a:ea typeface="Coming Soon"/>
                <a:cs typeface="Coming Soon"/>
                <a:sym typeface="Coming Soon"/>
              </a:rPr>
              <a:t> grade classroom will work with students and families to provide the skills to successfully complete 6th grade and move to the next grade. Some of our key skills are: </a:t>
            </a:r>
            <a:endParaRPr>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solidFill>
                <a:schemeClr val="dk1"/>
              </a:solidFill>
              <a:highlight>
                <a:schemeClr val="lt1"/>
              </a:highlight>
              <a:latin typeface="Coming Soon"/>
              <a:ea typeface="Coming Soon"/>
              <a:cs typeface="Coming Soon"/>
              <a:sym typeface="Coming Soon"/>
            </a:endParaRPr>
          </a:p>
          <a:p>
            <a:pPr indent="-317500" lvl="0" marL="457200" rtl="0" algn="l">
              <a:spcBef>
                <a:spcPts val="0"/>
              </a:spcBef>
              <a:spcAft>
                <a:spcPts val="0"/>
              </a:spcAft>
              <a:buClr>
                <a:schemeClr val="dk1"/>
              </a:buClr>
              <a:buSzPts val="1400"/>
              <a:buFont typeface="Coming Soon"/>
              <a:buChar char="●"/>
            </a:pPr>
            <a:r>
              <a:rPr lang="en">
                <a:solidFill>
                  <a:schemeClr val="dk1"/>
                </a:solidFill>
                <a:highlight>
                  <a:schemeClr val="lt1"/>
                </a:highlight>
                <a:latin typeface="Coming Soon"/>
                <a:ea typeface="Coming Soon"/>
                <a:cs typeface="Coming Soon"/>
                <a:sym typeface="Coming Soon"/>
              </a:rPr>
              <a:t>Comprehend complex texts at or above grade level </a:t>
            </a:r>
            <a:endParaRPr>
              <a:solidFill>
                <a:schemeClr val="dk1"/>
              </a:solidFill>
              <a:highlight>
                <a:schemeClr val="lt1"/>
              </a:highlight>
              <a:latin typeface="Coming Soon"/>
              <a:ea typeface="Coming Soon"/>
              <a:cs typeface="Coming Soon"/>
              <a:sym typeface="Coming Soon"/>
            </a:endParaRPr>
          </a:p>
          <a:p>
            <a:pPr indent="-317500" lvl="0" marL="457200" rtl="0" algn="l">
              <a:spcBef>
                <a:spcPts val="0"/>
              </a:spcBef>
              <a:spcAft>
                <a:spcPts val="0"/>
              </a:spcAft>
              <a:buClr>
                <a:schemeClr val="dk1"/>
              </a:buClr>
              <a:buSzPts val="1400"/>
              <a:buFont typeface="Coming Soon"/>
              <a:buChar char="●"/>
            </a:pPr>
            <a:r>
              <a:rPr lang="en">
                <a:solidFill>
                  <a:schemeClr val="dk1"/>
                </a:solidFill>
                <a:highlight>
                  <a:schemeClr val="lt1"/>
                </a:highlight>
                <a:latin typeface="Coming Soon"/>
                <a:ea typeface="Coming Soon"/>
                <a:cs typeface="Coming Soon"/>
                <a:sym typeface="Coming Soon"/>
              </a:rPr>
              <a:t>Apply ratios and expressions to real world situations </a:t>
            </a:r>
            <a:endParaRPr>
              <a:solidFill>
                <a:schemeClr val="dk1"/>
              </a:solidFill>
              <a:highlight>
                <a:schemeClr val="lt1"/>
              </a:highlight>
              <a:latin typeface="Coming Soon"/>
              <a:ea typeface="Coming Soon"/>
              <a:cs typeface="Coming Soon"/>
              <a:sym typeface="Coming Soon"/>
            </a:endParaRPr>
          </a:p>
          <a:p>
            <a:pPr indent="-317500" lvl="0" marL="457200" rtl="0" algn="l">
              <a:spcBef>
                <a:spcPts val="0"/>
              </a:spcBef>
              <a:spcAft>
                <a:spcPts val="0"/>
              </a:spcAft>
              <a:buClr>
                <a:schemeClr val="dk1"/>
              </a:buClr>
              <a:buSzPts val="1400"/>
              <a:buFont typeface="Coming Soon"/>
              <a:buChar char="●"/>
            </a:pPr>
            <a:r>
              <a:rPr lang="en">
                <a:solidFill>
                  <a:schemeClr val="dk1"/>
                </a:solidFill>
                <a:highlight>
                  <a:schemeClr val="lt1"/>
                </a:highlight>
                <a:latin typeface="Coming Soon"/>
                <a:ea typeface="Coming Soon"/>
                <a:cs typeface="Coming Soon"/>
                <a:sym typeface="Coming Soon"/>
              </a:rPr>
              <a:t>Write a well, developed essay about the science, social studies, and literature topics </a:t>
            </a:r>
            <a:endParaRPr b="1">
              <a:solidFill>
                <a:schemeClr val="dk1"/>
              </a:solidFill>
              <a:highlight>
                <a:schemeClr val="lt1"/>
              </a:highlight>
              <a:latin typeface="Coming Soon"/>
              <a:ea typeface="Coming Soon"/>
              <a:cs typeface="Coming Soon"/>
              <a:sym typeface="Coming Soon"/>
            </a:endParaRPr>
          </a:p>
        </p:txBody>
      </p:sp>
      <p:sp>
        <p:nvSpPr>
          <p:cNvPr id="68" name="Google Shape;68;p14"/>
          <p:cNvSpPr txBox="1"/>
          <p:nvPr/>
        </p:nvSpPr>
        <p:spPr>
          <a:xfrm>
            <a:off x="6714225" y="673475"/>
            <a:ext cx="3151500" cy="397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chemeClr val="dk1"/>
                </a:solidFill>
                <a:highlight>
                  <a:schemeClr val="lt1"/>
                </a:highlight>
                <a:latin typeface="Coming Soon"/>
                <a:ea typeface="Coming Soon"/>
                <a:cs typeface="Coming Soon"/>
                <a:sym typeface="Coming Soon"/>
              </a:rPr>
              <a:t>At Home </a:t>
            </a:r>
            <a:endParaRPr b="1" sz="1600">
              <a:solidFill>
                <a:schemeClr val="dk1"/>
              </a:solidFill>
              <a:highlight>
                <a:schemeClr val="lt1"/>
              </a:highlight>
              <a:latin typeface="Coming Soon"/>
              <a:ea typeface="Coming Soon"/>
              <a:cs typeface="Coming Soon"/>
              <a:sym typeface="Coming Soon"/>
            </a:endParaRPr>
          </a:p>
          <a:p>
            <a:pPr indent="0" lvl="0" marL="0" rtl="0" algn="ctr">
              <a:spcBef>
                <a:spcPts val="0"/>
              </a:spcBef>
              <a:spcAft>
                <a:spcPts val="0"/>
              </a:spcAft>
              <a:buNone/>
            </a:pPr>
            <a:r>
              <a:t/>
            </a:r>
            <a:endParaRPr b="1" sz="1600">
              <a:solidFill>
                <a:schemeClr val="dk1"/>
              </a:solidFill>
              <a:highlight>
                <a:srgbClr val="FFFF00"/>
              </a:highlight>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Have your child read every day for 20 minutes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Ask who, what, where, when, why questions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Try to attend Family Engagement events  held at the school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Look for class notes, emails and look on power school for grades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Read different types of literature, such as Informational titles </a:t>
            </a:r>
            <a:endParaRPr sz="1200">
              <a:solidFill>
                <a:schemeClr val="dk1"/>
              </a:solidFill>
              <a:latin typeface="Coming Soon"/>
              <a:ea typeface="Coming Soon"/>
              <a:cs typeface="Coming Soon"/>
              <a:sym typeface="Coming Soon"/>
            </a:endParaRPr>
          </a:p>
          <a:p>
            <a:pPr indent="-292100" lvl="0" marL="457200" rtl="0" algn="l">
              <a:spcBef>
                <a:spcPts val="0"/>
              </a:spcBef>
              <a:spcAft>
                <a:spcPts val="0"/>
              </a:spcAft>
              <a:buClr>
                <a:schemeClr val="dk1"/>
              </a:buClr>
              <a:buSzPts val="1000"/>
              <a:buFont typeface="Coming Soon"/>
              <a:buChar char="●"/>
            </a:pPr>
            <a:r>
              <a:rPr lang="en" sz="1200">
                <a:solidFill>
                  <a:schemeClr val="dk1"/>
                </a:solidFill>
                <a:latin typeface="Coming Soon"/>
                <a:ea typeface="Coming Soon"/>
                <a:cs typeface="Coming Soon"/>
                <a:sym typeface="Coming Soon"/>
              </a:rPr>
              <a:t>Use numbers in real world situations</a:t>
            </a:r>
            <a:r>
              <a:rPr lang="en" sz="1150">
                <a:solidFill>
                  <a:schemeClr val="dk1"/>
                </a:solidFill>
                <a:latin typeface="Coming Soon"/>
                <a:ea typeface="Coming Soon"/>
                <a:cs typeface="Coming Soon"/>
                <a:sym typeface="Coming Soon"/>
              </a:rPr>
              <a:t> </a:t>
            </a:r>
            <a:endParaRPr b="1" sz="1800">
              <a:solidFill>
                <a:schemeClr val="dk1"/>
              </a:solidFill>
              <a:highlight>
                <a:srgbClr val="FFFF00"/>
              </a:highlight>
              <a:latin typeface="Coming Soon"/>
              <a:ea typeface="Coming Soon"/>
              <a:cs typeface="Coming Soon"/>
              <a:sym typeface="Coming Soon"/>
            </a:endParaRPr>
          </a:p>
        </p:txBody>
      </p:sp>
      <p:sp>
        <p:nvSpPr>
          <p:cNvPr id="69" name="Google Shape;69;p14"/>
          <p:cNvSpPr txBox="1"/>
          <p:nvPr/>
        </p:nvSpPr>
        <p:spPr>
          <a:xfrm>
            <a:off x="3562725" y="4648750"/>
            <a:ext cx="6303000" cy="294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