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98"/>
    <p:restoredTop sz="94631"/>
  </p:normalViewPr>
  <p:slideViewPr>
    <p:cSldViewPr snapToGrid="0" snapToObjects="1">
      <p:cViewPr varScale="1">
        <p:scale>
          <a:sx n="112" d="100"/>
          <a:sy n="112" d="100"/>
        </p:scale>
        <p:origin x="105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2"/>
            <a:ext cx="8549640" cy="2705946"/>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13" indent="0" algn="ctr">
              <a:buNone/>
              <a:defRPr sz="2200"/>
            </a:lvl2pPr>
            <a:lvl3pPr marL="1005826" indent="0" algn="ctr">
              <a:buNone/>
              <a:defRPr sz="1980"/>
            </a:lvl3pPr>
            <a:lvl4pPr marL="1508739" indent="0" algn="ctr">
              <a:buNone/>
              <a:defRPr sz="1760"/>
            </a:lvl4pPr>
            <a:lvl5pPr marL="2011653" indent="0" algn="ctr">
              <a:buNone/>
              <a:defRPr sz="1760"/>
            </a:lvl5pPr>
            <a:lvl6pPr marL="2514566" indent="0" algn="ctr">
              <a:buNone/>
              <a:defRPr sz="1760"/>
            </a:lvl6pPr>
            <a:lvl7pPr marL="3017479" indent="0" algn="ctr">
              <a:buNone/>
              <a:defRPr sz="1760"/>
            </a:lvl7pPr>
            <a:lvl8pPr marL="3520392" indent="0" algn="ctr">
              <a:buNone/>
              <a:defRPr sz="1760"/>
            </a:lvl8pPr>
            <a:lvl9pPr marL="4023305"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B6D383-E019-5A4C-A160-21BBBA34F6EA}" type="datetimeFigureOut">
              <a:rPr lang="en-US" smtClean="0"/>
              <a:t>4/14/21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7FE1D-2312-6A46-ACB3-B7B921E1FB78}" type="slidenum">
              <a:rPr lang="en-US" smtClean="0"/>
              <a:t>‹#›</a:t>
            </a:fld>
            <a:endParaRPr lang="en-US"/>
          </a:p>
        </p:txBody>
      </p:sp>
    </p:spTree>
    <p:extLst>
      <p:ext uri="{BB962C8B-B14F-4D97-AF65-F5344CB8AC3E}">
        <p14:creationId xmlns:p14="http://schemas.microsoft.com/office/powerpoint/2010/main" val="1425068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B6D383-E019-5A4C-A160-21BBBA34F6EA}" type="datetimeFigureOut">
              <a:rPr lang="en-US" smtClean="0"/>
              <a:t>4/14/21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7FE1D-2312-6A46-ACB3-B7B921E1FB78}" type="slidenum">
              <a:rPr lang="en-US" smtClean="0"/>
              <a:t>‹#›</a:t>
            </a:fld>
            <a:endParaRPr lang="en-US"/>
          </a:p>
        </p:txBody>
      </p:sp>
    </p:spTree>
    <p:extLst>
      <p:ext uri="{BB962C8B-B14F-4D97-AF65-F5344CB8AC3E}">
        <p14:creationId xmlns:p14="http://schemas.microsoft.com/office/powerpoint/2010/main" val="3822983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9"/>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6" y="413809"/>
            <a:ext cx="6380797"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B6D383-E019-5A4C-A160-21BBBA34F6EA}" type="datetimeFigureOut">
              <a:rPr lang="en-US" smtClean="0"/>
              <a:t>4/14/21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7FE1D-2312-6A46-ACB3-B7B921E1FB78}" type="slidenum">
              <a:rPr lang="en-US" smtClean="0"/>
              <a:t>‹#›</a:t>
            </a:fld>
            <a:endParaRPr lang="en-US"/>
          </a:p>
        </p:txBody>
      </p:sp>
    </p:spTree>
    <p:extLst>
      <p:ext uri="{BB962C8B-B14F-4D97-AF65-F5344CB8AC3E}">
        <p14:creationId xmlns:p14="http://schemas.microsoft.com/office/powerpoint/2010/main" val="3779934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B6D383-E019-5A4C-A160-21BBBA34F6EA}" type="datetimeFigureOut">
              <a:rPr lang="en-US" smtClean="0"/>
              <a:t>4/14/21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7FE1D-2312-6A46-ACB3-B7B921E1FB78}" type="slidenum">
              <a:rPr lang="en-US" smtClean="0"/>
              <a:t>‹#›</a:t>
            </a:fld>
            <a:endParaRPr lang="en-US"/>
          </a:p>
        </p:txBody>
      </p:sp>
    </p:spTree>
    <p:extLst>
      <p:ext uri="{BB962C8B-B14F-4D97-AF65-F5344CB8AC3E}">
        <p14:creationId xmlns:p14="http://schemas.microsoft.com/office/powerpoint/2010/main" val="301996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8"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8" y="5201393"/>
            <a:ext cx="8675370" cy="1700212"/>
          </a:xfrm>
        </p:spPr>
        <p:txBody>
          <a:bodyPr/>
          <a:lstStyle>
            <a:lvl1pPr marL="0" indent="0">
              <a:buNone/>
              <a:defRPr sz="2640">
                <a:solidFill>
                  <a:schemeClr val="tx1"/>
                </a:solidFill>
              </a:defRPr>
            </a:lvl1pPr>
            <a:lvl2pPr marL="502913" indent="0">
              <a:buNone/>
              <a:defRPr sz="2200">
                <a:solidFill>
                  <a:schemeClr val="tx1">
                    <a:tint val="75000"/>
                  </a:schemeClr>
                </a:solidFill>
              </a:defRPr>
            </a:lvl2pPr>
            <a:lvl3pPr marL="1005826" indent="0">
              <a:buNone/>
              <a:defRPr sz="1980">
                <a:solidFill>
                  <a:schemeClr val="tx1">
                    <a:tint val="75000"/>
                  </a:schemeClr>
                </a:solidFill>
              </a:defRPr>
            </a:lvl3pPr>
            <a:lvl4pPr marL="1508739" indent="0">
              <a:buNone/>
              <a:defRPr sz="1760">
                <a:solidFill>
                  <a:schemeClr val="tx1">
                    <a:tint val="75000"/>
                  </a:schemeClr>
                </a:solidFill>
              </a:defRPr>
            </a:lvl4pPr>
            <a:lvl5pPr marL="2011653" indent="0">
              <a:buNone/>
              <a:defRPr sz="1760">
                <a:solidFill>
                  <a:schemeClr val="tx1">
                    <a:tint val="75000"/>
                  </a:schemeClr>
                </a:solidFill>
              </a:defRPr>
            </a:lvl5pPr>
            <a:lvl6pPr marL="2514566" indent="0">
              <a:buNone/>
              <a:defRPr sz="1760">
                <a:solidFill>
                  <a:schemeClr val="tx1">
                    <a:tint val="75000"/>
                  </a:schemeClr>
                </a:solidFill>
              </a:defRPr>
            </a:lvl6pPr>
            <a:lvl7pPr marL="3017479" indent="0">
              <a:buNone/>
              <a:defRPr sz="1760">
                <a:solidFill>
                  <a:schemeClr val="tx1">
                    <a:tint val="75000"/>
                  </a:schemeClr>
                </a:solidFill>
              </a:defRPr>
            </a:lvl7pPr>
            <a:lvl8pPr marL="3520392" indent="0">
              <a:buNone/>
              <a:defRPr sz="1760">
                <a:solidFill>
                  <a:schemeClr val="tx1">
                    <a:tint val="75000"/>
                  </a:schemeClr>
                </a:solidFill>
              </a:defRPr>
            </a:lvl8pPr>
            <a:lvl9pPr marL="4023305"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B6D383-E019-5A4C-A160-21BBBA34F6EA}" type="datetimeFigureOut">
              <a:rPr lang="en-US" smtClean="0"/>
              <a:t>4/14/21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7FE1D-2312-6A46-ACB3-B7B921E1FB78}" type="slidenum">
              <a:rPr lang="en-US" smtClean="0"/>
              <a:t>‹#›</a:t>
            </a:fld>
            <a:endParaRPr lang="en-US"/>
          </a:p>
        </p:txBody>
      </p:sp>
    </p:spTree>
    <p:extLst>
      <p:ext uri="{BB962C8B-B14F-4D97-AF65-F5344CB8AC3E}">
        <p14:creationId xmlns:p14="http://schemas.microsoft.com/office/powerpoint/2010/main" val="2206840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6"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6"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B6D383-E019-5A4C-A160-21BBBA34F6EA}" type="datetimeFigureOut">
              <a:rPr lang="en-US" smtClean="0"/>
              <a:t>4/14/21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7FE1D-2312-6A46-ACB3-B7B921E1FB78}" type="slidenum">
              <a:rPr lang="en-US" smtClean="0"/>
              <a:t>‹#›</a:t>
            </a:fld>
            <a:endParaRPr lang="en-US"/>
          </a:p>
        </p:txBody>
      </p:sp>
    </p:spTree>
    <p:extLst>
      <p:ext uri="{BB962C8B-B14F-4D97-AF65-F5344CB8AC3E}">
        <p14:creationId xmlns:p14="http://schemas.microsoft.com/office/powerpoint/2010/main" val="2041267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6"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7" y="1905318"/>
            <a:ext cx="4255174" cy="933767"/>
          </a:xfrm>
        </p:spPr>
        <p:txBody>
          <a:bodyPr anchor="b"/>
          <a:lstStyle>
            <a:lvl1pPr marL="0" indent="0">
              <a:buNone/>
              <a:defRPr sz="2640" b="1"/>
            </a:lvl1pPr>
            <a:lvl2pPr marL="502913" indent="0">
              <a:buNone/>
              <a:defRPr sz="2200" b="1"/>
            </a:lvl2pPr>
            <a:lvl3pPr marL="1005826" indent="0">
              <a:buNone/>
              <a:defRPr sz="1980" b="1"/>
            </a:lvl3pPr>
            <a:lvl4pPr marL="1508739" indent="0">
              <a:buNone/>
              <a:defRPr sz="1760" b="1"/>
            </a:lvl4pPr>
            <a:lvl5pPr marL="2011653" indent="0">
              <a:buNone/>
              <a:defRPr sz="1760" b="1"/>
            </a:lvl5pPr>
            <a:lvl6pPr marL="2514566" indent="0">
              <a:buNone/>
              <a:defRPr sz="1760" b="1"/>
            </a:lvl6pPr>
            <a:lvl7pPr marL="3017479" indent="0">
              <a:buNone/>
              <a:defRPr sz="1760" b="1"/>
            </a:lvl7pPr>
            <a:lvl8pPr marL="3520392" indent="0">
              <a:buNone/>
              <a:defRPr sz="1760" b="1"/>
            </a:lvl8pPr>
            <a:lvl9pPr marL="4023305"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7"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5" y="1905318"/>
            <a:ext cx="4276130" cy="933767"/>
          </a:xfrm>
        </p:spPr>
        <p:txBody>
          <a:bodyPr anchor="b"/>
          <a:lstStyle>
            <a:lvl1pPr marL="0" indent="0">
              <a:buNone/>
              <a:defRPr sz="2640" b="1"/>
            </a:lvl1pPr>
            <a:lvl2pPr marL="502913" indent="0">
              <a:buNone/>
              <a:defRPr sz="2200" b="1"/>
            </a:lvl2pPr>
            <a:lvl3pPr marL="1005826" indent="0">
              <a:buNone/>
              <a:defRPr sz="1980" b="1"/>
            </a:lvl3pPr>
            <a:lvl4pPr marL="1508739" indent="0">
              <a:buNone/>
              <a:defRPr sz="1760" b="1"/>
            </a:lvl4pPr>
            <a:lvl5pPr marL="2011653" indent="0">
              <a:buNone/>
              <a:defRPr sz="1760" b="1"/>
            </a:lvl5pPr>
            <a:lvl6pPr marL="2514566" indent="0">
              <a:buNone/>
              <a:defRPr sz="1760" b="1"/>
            </a:lvl6pPr>
            <a:lvl7pPr marL="3017479" indent="0">
              <a:buNone/>
              <a:defRPr sz="1760" b="1"/>
            </a:lvl7pPr>
            <a:lvl8pPr marL="3520392" indent="0">
              <a:buNone/>
              <a:defRPr sz="1760" b="1"/>
            </a:lvl8pPr>
            <a:lvl9pPr marL="4023305"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5"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B6D383-E019-5A4C-A160-21BBBA34F6EA}" type="datetimeFigureOut">
              <a:rPr lang="en-US" smtClean="0"/>
              <a:t>4/14/21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7FE1D-2312-6A46-ACB3-B7B921E1FB78}" type="slidenum">
              <a:rPr lang="en-US" smtClean="0"/>
              <a:t>‹#›</a:t>
            </a:fld>
            <a:endParaRPr lang="en-US"/>
          </a:p>
        </p:txBody>
      </p:sp>
    </p:spTree>
    <p:extLst>
      <p:ext uri="{BB962C8B-B14F-4D97-AF65-F5344CB8AC3E}">
        <p14:creationId xmlns:p14="http://schemas.microsoft.com/office/powerpoint/2010/main" val="1487465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B6D383-E019-5A4C-A160-21BBBA34F6EA}" type="datetimeFigureOut">
              <a:rPr lang="en-US" smtClean="0"/>
              <a:t>4/14/21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7FE1D-2312-6A46-ACB3-B7B921E1FB78}" type="slidenum">
              <a:rPr lang="en-US" smtClean="0"/>
              <a:t>‹#›</a:t>
            </a:fld>
            <a:endParaRPr lang="en-US"/>
          </a:p>
        </p:txBody>
      </p:sp>
    </p:spTree>
    <p:extLst>
      <p:ext uri="{BB962C8B-B14F-4D97-AF65-F5344CB8AC3E}">
        <p14:creationId xmlns:p14="http://schemas.microsoft.com/office/powerpoint/2010/main" val="1299999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B6D383-E019-5A4C-A160-21BBBA34F6EA}" type="datetimeFigureOut">
              <a:rPr lang="en-US" smtClean="0"/>
              <a:t>4/14/21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7FE1D-2312-6A46-ACB3-B7B921E1FB78}" type="slidenum">
              <a:rPr lang="en-US" smtClean="0"/>
              <a:t>‹#›</a:t>
            </a:fld>
            <a:endParaRPr lang="en-US"/>
          </a:p>
        </p:txBody>
      </p:sp>
    </p:spTree>
    <p:extLst>
      <p:ext uri="{BB962C8B-B14F-4D97-AF65-F5344CB8AC3E}">
        <p14:creationId xmlns:p14="http://schemas.microsoft.com/office/powerpoint/2010/main" val="3761212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6" y="518160"/>
            <a:ext cx="3244095"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29" y="1119084"/>
            <a:ext cx="5092066" cy="5523441"/>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6" y="2331720"/>
            <a:ext cx="3244095" cy="4319800"/>
          </a:xfrm>
        </p:spPr>
        <p:txBody>
          <a:bodyPr/>
          <a:lstStyle>
            <a:lvl1pPr marL="0" indent="0">
              <a:buNone/>
              <a:defRPr sz="1760"/>
            </a:lvl1pPr>
            <a:lvl2pPr marL="502913" indent="0">
              <a:buNone/>
              <a:defRPr sz="1540"/>
            </a:lvl2pPr>
            <a:lvl3pPr marL="1005826" indent="0">
              <a:buNone/>
              <a:defRPr sz="1320"/>
            </a:lvl3pPr>
            <a:lvl4pPr marL="1508739" indent="0">
              <a:buNone/>
              <a:defRPr sz="1100"/>
            </a:lvl4pPr>
            <a:lvl5pPr marL="2011653" indent="0">
              <a:buNone/>
              <a:defRPr sz="1100"/>
            </a:lvl5pPr>
            <a:lvl6pPr marL="2514566" indent="0">
              <a:buNone/>
              <a:defRPr sz="1100"/>
            </a:lvl6pPr>
            <a:lvl7pPr marL="3017479" indent="0">
              <a:buNone/>
              <a:defRPr sz="1100"/>
            </a:lvl7pPr>
            <a:lvl8pPr marL="3520392" indent="0">
              <a:buNone/>
              <a:defRPr sz="1100"/>
            </a:lvl8pPr>
            <a:lvl9pPr marL="4023305"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A2B6D383-E019-5A4C-A160-21BBBA34F6EA}" type="datetimeFigureOut">
              <a:rPr lang="en-US" smtClean="0"/>
              <a:t>4/14/21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7FE1D-2312-6A46-ACB3-B7B921E1FB78}" type="slidenum">
              <a:rPr lang="en-US" smtClean="0"/>
              <a:t>‹#›</a:t>
            </a:fld>
            <a:endParaRPr lang="en-US"/>
          </a:p>
        </p:txBody>
      </p:sp>
    </p:spTree>
    <p:extLst>
      <p:ext uri="{BB962C8B-B14F-4D97-AF65-F5344CB8AC3E}">
        <p14:creationId xmlns:p14="http://schemas.microsoft.com/office/powerpoint/2010/main" val="1464968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6" y="518160"/>
            <a:ext cx="3244095"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29" y="1119084"/>
            <a:ext cx="5092066" cy="5523441"/>
          </a:xfrm>
        </p:spPr>
        <p:txBody>
          <a:bodyPr anchor="t"/>
          <a:lstStyle>
            <a:lvl1pPr marL="0" indent="0">
              <a:buNone/>
              <a:defRPr sz="3520"/>
            </a:lvl1pPr>
            <a:lvl2pPr marL="502913" indent="0">
              <a:buNone/>
              <a:defRPr sz="3080"/>
            </a:lvl2pPr>
            <a:lvl3pPr marL="1005826" indent="0">
              <a:buNone/>
              <a:defRPr sz="2640"/>
            </a:lvl3pPr>
            <a:lvl4pPr marL="1508739" indent="0">
              <a:buNone/>
              <a:defRPr sz="2200"/>
            </a:lvl4pPr>
            <a:lvl5pPr marL="2011653" indent="0">
              <a:buNone/>
              <a:defRPr sz="2200"/>
            </a:lvl5pPr>
            <a:lvl6pPr marL="2514566" indent="0">
              <a:buNone/>
              <a:defRPr sz="2200"/>
            </a:lvl6pPr>
            <a:lvl7pPr marL="3017479" indent="0">
              <a:buNone/>
              <a:defRPr sz="2200"/>
            </a:lvl7pPr>
            <a:lvl8pPr marL="3520392" indent="0">
              <a:buNone/>
              <a:defRPr sz="2200"/>
            </a:lvl8pPr>
            <a:lvl9pPr marL="4023305"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6" y="2331720"/>
            <a:ext cx="3244095" cy="4319800"/>
          </a:xfrm>
        </p:spPr>
        <p:txBody>
          <a:bodyPr/>
          <a:lstStyle>
            <a:lvl1pPr marL="0" indent="0">
              <a:buNone/>
              <a:defRPr sz="1760"/>
            </a:lvl1pPr>
            <a:lvl2pPr marL="502913" indent="0">
              <a:buNone/>
              <a:defRPr sz="1540"/>
            </a:lvl2pPr>
            <a:lvl3pPr marL="1005826" indent="0">
              <a:buNone/>
              <a:defRPr sz="1320"/>
            </a:lvl3pPr>
            <a:lvl4pPr marL="1508739" indent="0">
              <a:buNone/>
              <a:defRPr sz="1100"/>
            </a:lvl4pPr>
            <a:lvl5pPr marL="2011653" indent="0">
              <a:buNone/>
              <a:defRPr sz="1100"/>
            </a:lvl5pPr>
            <a:lvl6pPr marL="2514566" indent="0">
              <a:buNone/>
              <a:defRPr sz="1100"/>
            </a:lvl6pPr>
            <a:lvl7pPr marL="3017479" indent="0">
              <a:buNone/>
              <a:defRPr sz="1100"/>
            </a:lvl7pPr>
            <a:lvl8pPr marL="3520392" indent="0">
              <a:buNone/>
              <a:defRPr sz="1100"/>
            </a:lvl8pPr>
            <a:lvl9pPr marL="4023305"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A2B6D383-E019-5A4C-A160-21BBBA34F6EA}" type="datetimeFigureOut">
              <a:rPr lang="en-US" smtClean="0"/>
              <a:t>4/14/21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7FE1D-2312-6A46-ACB3-B7B921E1FB78}" type="slidenum">
              <a:rPr lang="en-US" smtClean="0"/>
              <a:t>‹#›</a:t>
            </a:fld>
            <a:endParaRPr lang="en-US"/>
          </a:p>
        </p:txBody>
      </p:sp>
    </p:spTree>
    <p:extLst>
      <p:ext uri="{BB962C8B-B14F-4D97-AF65-F5344CB8AC3E}">
        <p14:creationId xmlns:p14="http://schemas.microsoft.com/office/powerpoint/2010/main" val="286990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6"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6"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6" y="7203865"/>
            <a:ext cx="2263140" cy="413809"/>
          </a:xfrm>
          <a:prstGeom prst="rect">
            <a:avLst/>
          </a:prstGeom>
        </p:spPr>
        <p:txBody>
          <a:bodyPr vert="horz" lIns="91440" tIns="45720" rIns="91440" bIns="45720" rtlCol="0" anchor="ctr"/>
          <a:lstStyle>
            <a:lvl1pPr algn="l">
              <a:defRPr sz="1320">
                <a:solidFill>
                  <a:schemeClr val="tx1">
                    <a:tint val="75000"/>
                  </a:schemeClr>
                </a:solidFill>
              </a:defRPr>
            </a:lvl1pPr>
          </a:lstStyle>
          <a:p>
            <a:fld id="{A2B6D383-E019-5A4C-A160-21BBBA34F6EA}" type="datetimeFigureOut">
              <a:rPr lang="en-US" smtClean="0"/>
              <a:t>4/14/21</a:t>
            </a:fld>
            <a:endParaRPr lang="en-US"/>
          </a:p>
        </p:txBody>
      </p:sp>
      <p:sp>
        <p:nvSpPr>
          <p:cNvPr id="5" name="Footer Placeholder 4"/>
          <p:cNvSpPr>
            <a:spLocks noGrp="1"/>
          </p:cNvSpPr>
          <p:nvPr>
            <p:ph type="ftr" sz="quarter" idx="3"/>
          </p:nvPr>
        </p:nvSpPr>
        <p:spPr>
          <a:xfrm>
            <a:off x="3331846" y="7203865"/>
            <a:ext cx="3394710" cy="413809"/>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6" y="7203865"/>
            <a:ext cx="2263140" cy="413809"/>
          </a:xfrm>
          <a:prstGeom prst="rect">
            <a:avLst/>
          </a:prstGeom>
        </p:spPr>
        <p:txBody>
          <a:bodyPr vert="horz" lIns="91440" tIns="45720" rIns="91440" bIns="45720" rtlCol="0" anchor="ctr"/>
          <a:lstStyle>
            <a:lvl1pPr algn="r">
              <a:defRPr sz="1320">
                <a:solidFill>
                  <a:schemeClr val="tx1">
                    <a:tint val="75000"/>
                  </a:schemeClr>
                </a:solidFill>
              </a:defRPr>
            </a:lvl1pPr>
          </a:lstStyle>
          <a:p>
            <a:fld id="{0FB7FE1D-2312-6A46-ACB3-B7B921E1FB78}" type="slidenum">
              <a:rPr lang="en-US" smtClean="0"/>
              <a:t>‹#›</a:t>
            </a:fld>
            <a:endParaRPr lang="en-US"/>
          </a:p>
        </p:txBody>
      </p:sp>
    </p:spTree>
    <p:extLst>
      <p:ext uri="{BB962C8B-B14F-4D97-AF65-F5344CB8AC3E}">
        <p14:creationId xmlns:p14="http://schemas.microsoft.com/office/powerpoint/2010/main" val="239370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26"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57" indent="-251457" algn="l" defTabSz="1005826"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70" indent="-251457" algn="l" defTabSz="1005826"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283" indent="-251457" algn="l" defTabSz="1005826"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196" indent="-251457" algn="l" defTabSz="1005826"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09" indent="-251457" algn="l" defTabSz="1005826"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22" indent="-251457" algn="l" defTabSz="1005826"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35" indent="-251457" algn="l" defTabSz="1005826"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849" indent="-251457" algn="l" defTabSz="1005826"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762" indent="-251457" algn="l" defTabSz="1005826"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26" rtl="0" eaLnBrk="1" latinLnBrk="0" hangingPunct="1">
        <a:defRPr sz="1980" kern="1200">
          <a:solidFill>
            <a:schemeClr val="tx1"/>
          </a:solidFill>
          <a:latin typeface="+mn-lt"/>
          <a:ea typeface="+mn-ea"/>
          <a:cs typeface="+mn-cs"/>
        </a:defRPr>
      </a:lvl1pPr>
      <a:lvl2pPr marL="502913" algn="l" defTabSz="1005826" rtl="0" eaLnBrk="1" latinLnBrk="0" hangingPunct="1">
        <a:defRPr sz="1980" kern="1200">
          <a:solidFill>
            <a:schemeClr val="tx1"/>
          </a:solidFill>
          <a:latin typeface="+mn-lt"/>
          <a:ea typeface="+mn-ea"/>
          <a:cs typeface="+mn-cs"/>
        </a:defRPr>
      </a:lvl2pPr>
      <a:lvl3pPr marL="1005826" algn="l" defTabSz="1005826" rtl="0" eaLnBrk="1" latinLnBrk="0" hangingPunct="1">
        <a:defRPr sz="1980" kern="1200">
          <a:solidFill>
            <a:schemeClr val="tx1"/>
          </a:solidFill>
          <a:latin typeface="+mn-lt"/>
          <a:ea typeface="+mn-ea"/>
          <a:cs typeface="+mn-cs"/>
        </a:defRPr>
      </a:lvl3pPr>
      <a:lvl4pPr marL="1508739" algn="l" defTabSz="1005826" rtl="0" eaLnBrk="1" latinLnBrk="0" hangingPunct="1">
        <a:defRPr sz="1980" kern="1200">
          <a:solidFill>
            <a:schemeClr val="tx1"/>
          </a:solidFill>
          <a:latin typeface="+mn-lt"/>
          <a:ea typeface="+mn-ea"/>
          <a:cs typeface="+mn-cs"/>
        </a:defRPr>
      </a:lvl4pPr>
      <a:lvl5pPr marL="2011653" algn="l" defTabSz="1005826" rtl="0" eaLnBrk="1" latinLnBrk="0" hangingPunct="1">
        <a:defRPr sz="1980" kern="1200">
          <a:solidFill>
            <a:schemeClr val="tx1"/>
          </a:solidFill>
          <a:latin typeface="+mn-lt"/>
          <a:ea typeface="+mn-ea"/>
          <a:cs typeface="+mn-cs"/>
        </a:defRPr>
      </a:lvl5pPr>
      <a:lvl6pPr marL="2514566" algn="l" defTabSz="1005826" rtl="0" eaLnBrk="1" latinLnBrk="0" hangingPunct="1">
        <a:defRPr sz="1980" kern="1200">
          <a:solidFill>
            <a:schemeClr val="tx1"/>
          </a:solidFill>
          <a:latin typeface="+mn-lt"/>
          <a:ea typeface="+mn-ea"/>
          <a:cs typeface="+mn-cs"/>
        </a:defRPr>
      </a:lvl6pPr>
      <a:lvl7pPr marL="3017479" algn="l" defTabSz="1005826" rtl="0" eaLnBrk="1" latinLnBrk="0" hangingPunct="1">
        <a:defRPr sz="1980" kern="1200">
          <a:solidFill>
            <a:schemeClr val="tx1"/>
          </a:solidFill>
          <a:latin typeface="+mn-lt"/>
          <a:ea typeface="+mn-ea"/>
          <a:cs typeface="+mn-cs"/>
        </a:defRPr>
      </a:lvl7pPr>
      <a:lvl8pPr marL="3520392" algn="l" defTabSz="1005826" rtl="0" eaLnBrk="1" latinLnBrk="0" hangingPunct="1">
        <a:defRPr sz="1980" kern="1200">
          <a:solidFill>
            <a:schemeClr val="tx1"/>
          </a:solidFill>
          <a:latin typeface="+mn-lt"/>
          <a:ea typeface="+mn-ea"/>
          <a:cs typeface="+mn-cs"/>
        </a:defRPr>
      </a:lvl8pPr>
      <a:lvl9pPr marL="4023305" algn="l" defTabSz="1005826"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pshoneybees.co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bpshoneybees.co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63DD9C85-E6B7-BF4F-8EE2-EDFFD49105EF}"/>
              </a:ext>
            </a:extLst>
          </p:cNvPr>
          <p:cNvSpPr/>
          <p:nvPr/>
        </p:nvSpPr>
        <p:spPr>
          <a:xfrm>
            <a:off x="6684119" y="1216355"/>
            <a:ext cx="3363878" cy="9264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096B48C2-35E7-D246-AC0D-D044F4CDD792}"/>
              </a:ext>
            </a:extLst>
          </p:cNvPr>
          <p:cNvSpPr txBox="1"/>
          <p:nvPr/>
        </p:nvSpPr>
        <p:spPr>
          <a:xfrm>
            <a:off x="173415" y="177819"/>
            <a:ext cx="2996865" cy="3824124"/>
          </a:xfrm>
          <a:prstGeom prst="rect">
            <a:avLst/>
          </a:prstGeom>
          <a:noFill/>
          <a:ln w="19050">
            <a:solidFill>
              <a:schemeClr val="tx1"/>
            </a:solidFill>
          </a:ln>
        </p:spPr>
        <p:txBody>
          <a:bodyPr wrap="square" rtlCol="0">
            <a:spAutoFit/>
          </a:bodyPr>
          <a:lstStyle/>
          <a:p>
            <a:pPr algn="ctr"/>
            <a:r>
              <a:rPr lang="en-US" sz="1600" dirty="0">
                <a:latin typeface="KG Red Hands" panose="02000505000000020004" pitchFamily="2" charset="0"/>
              </a:rPr>
              <a:t>What is a Family-School Compact?</a:t>
            </a:r>
          </a:p>
          <a:p>
            <a:endParaRPr lang="en-US" sz="1000" dirty="0">
              <a:latin typeface="KG Miss Kindergarten" panose="02000000000000000000" pitchFamily="2" charset="77"/>
            </a:endParaRPr>
          </a:p>
          <a:p>
            <a:r>
              <a:rPr lang="en-US" sz="1000" dirty="0">
                <a:latin typeface="KG Miss Kindergarten" panose="02000000000000000000" pitchFamily="2" charset="77"/>
              </a:rPr>
              <a:t>A School-Parent Compact for Achievement is an agreement that parents, students, and teachers develop together.  It explains how parents and teachers will work together to make sure all our students reach or exceed grade-level standards.</a:t>
            </a:r>
          </a:p>
          <a:p>
            <a:r>
              <a:rPr lang="en-US" sz="1000" dirty="0">
                <a:latin typeface="KG Miss Kindergarten" panose="02000000000000000000" pitchFamily="2" charset="77"/>
              </a:rPr>
              <a:t>Effective Compacts:</a:t>
            </a:r>
          </a:p>
          <a:p>
            <a:pPr marL="285750" indent="-285750">
              <a:buFont typeface="Arial" panose="020B0604020202020204" pitchFamily="34" charset="0"/>
              <a:buChar char="•"/>
            </a:pPr>
            <a:r>
              <a:rPr lang="en-US" sz="1000" dirty="0">
                <a:latin typeface="KG Miss Kindergarten" panose="02000000000000000000" pitchFamily="2" charset="77"/>
              </a:rPr>
              <a:t>Link goals of the school improvement plan</a:t>
            </a:r>
          </a:p>
          <a:p>
            <a:pPr marL="285750" indent="-285750">
              <a:buFont typeface="Arial" panose="020B0604020202020204" pitchFamily="34" charset="0"/>
              <a:buChar char="•"/>
            </a:pPr>
            <a:r>
              <a:rPr lang="en-US" sz="1000" dirty="0">
                <a:latin typeface="KG Miss Kindergarten" panose="02000000000000000000" pitchFamily="2" charset="77"/>
              </a:rPr>
              <a:t>Focus on student learning skills</a:t>
            </a:r>
          </a:p>
          <a:p>
            <a:pPr marL="285750" indent="-285750">
              <a:buFont typeface="Arial" panose="020B0604020202020204" pitchFamily="34" charset="0"/>
              <a:buChar char="•"/>
            </a:pPr>
            <a:r>
              <a:rPr lang="en-US" sz="1000" dirty="0">
                <a:latin typeface="KG Miss Kindergarten" panose="02000000000000000000" pitchFamily="2" charset="77"/>
              </a:rPr>
              <a:t>Describe how teachers will help students develop those skills using high-quality instruction</a:t>
            </a:r>
          </a:p>
          <a:p>
            <a:pPr marL="285750" indent="-285750">
              <a:buFont typeface="Arial" panose="020B0604020202020204" pitchFamily="34" charset="0"/>
              <a:buChar char="•"/>
            </a:pPr>
            <a:r>
              <a:rPr lang="en-US" sz="1000" dirty="0">
                <a:latin typeface="KG Miss Kindergarten" panose="02000000000000000000" pitchFamily="2" charset="77"/>
              </a:rPr>
              <a:t>Share strategies parents can use a home</a:t>
            </a:r>
          </a:p>
          <a:p>
            <a:pPr marL="285750" indent="-285750">
              <a:buFont typeface="Arial" panose="020B0604020202020204" pitchFamily="34" charset="0"/>
              <a:buChar char="•"/>
            </a:pPr>
            <a:r>
              <a:rPr lang="en-US" sz="1000" dirty="0">
                <a:latin typeface="KG Miss Kindergarten" panose="02000000000000000000" pitchFamily="2" charset="77"/>
              </a:rPr>
              <a:t>Explain how teachers and parents will communicate about student progress</a:t>
            </a:r>
          </a:p>
          <a:p>
            <a:pPr marL="285750" indent="-285750">
              <a:buFont typeface="Arial" panose="020B0604020202020204" pitchFamily="34" charset="0"/>
              <a:buChar char="•"/>
            </a:pPr>
            <a:r>
              <a:rPr lang="en-US" sz="1000" dirty="0">
                <a:latin typeface="KG Miss Kindergarten" panose="02000000000000000000" pitchFamily="2" charset="77"/>
              </a:rPr>
              <a:t>Describe opportunities for parents to volunteer, observe, and participate in the classroom</a:t>
            </a:r>
          </a:p>
        </p:txBody>
      </p:sp>
      <p:sp>
        <p:nvSpPr>
          <p:cNvPr id="3" name="TextBox 2">
            <a:extLst>
              <a:ext uri="{FF2B5EF4-FFF2-40B4-BE49-F238E27FC236}">
                <a16:creationId xmlns:a16="http://schemas.microsoft.com/office/drawing/2014/main" id="{ACF4966C-B5BF-654B-AEBF-F10B08086712}"/>
              </a:ext>
            </a:extLst>
          </p:cNvPr>
          <p:cNvSpPr txBox="1"/>
          <p:nvPr/>
        </p:nvSpPr>
        <p:spPr>
          <a:xfrm>
            <a:off x="173415" y="4232526"/>
            <a:ext cx="2996864" cy="3377848"/>
          </a:xfrm>
          <a:prstGeom prst="rect">
            <a:avLst/>
          </a:prstGeom>
          <a:noFill/>
          <a:ln w="19050">
            <a:solidFill>
              <a:schemeClr val="tx1"/>
            </a:solidFill>
          </a:ln>
        </p:spPr>
        <p:txBody>
          <a:bodyPr wrap="square" rtlCol="0">
            <a:spAutoFit/>
          </a:bodyPr>
          <a:lstStyle/>
          <a:p>
            <a:pPr algn="ctr"/>
            <a:r>
              <a:rPr lang="en-US" sz="1600" dirty="0">
                <a:latin typeface="KG Red Hands" panose="02000505000000020004" pitchFamily="2" charset="0"/>
              </a:rPr>
              <a:t>Jointly Developed</a:t>
            </a:r>
          </a:p>
          <a:p>
            <a:endParaRPr lang="en-US" sz="1000" dirty="0">
              <a:latin typeface="KG Miss Kindergarten" panose="02000000000000000000" pitchFamily="2" charset="77"/>
            </a:endParaRPr>
          </a:p>
          <a:p>
            <a:r>
              <a:rPr lang="en-US" sz="1000" dirty="0">
                <a:latin typeface="KG Miss Kindergarten" panose="02000000000000000000" pitchFamily="2" charset="77"/>
              </a:rPr>
              <a:t>The parents, students, and staff at Baxter Primary School developed this School-Parent Compact for Achievement.  Teachers suggested home learning strategies, parents added ideas to make them more specific, and students told us what would help them learn.  Meetings are held each year to review the Compact and make changes based on student needs.</a:t>
            </a:r>
          </a:p>
          <a:p>
            <a:endParaRPr lang="en-US" sz="1100" dirty="0">
              <a:latin typeface="KG Miss Kindergarten" panose="02000000000000000000" pitchFamily="2" charset="77"/>
            </a:endParaRPr>
          </a:p>
          <a:p>
            <a:pPr algn="ctr"/>
            <a:r>
              <a:rPr lang="en-US" sz="900" i="1" dirty="0">
                <a:latin typeface="KG Miss Kindergarten" panose="02000000000000000000" pitchFamily="2" charset="77"/>
              </a:rPr>
              <a:t>Parents can contribute comments at any time.</a:t>
            </a:r>
          </a:p>
          <a:p>
            <a:endParaRPr lang="en-US" sz="1100" dirty="0"/>
          </a:p>
          <a:p>
            <a:pPr algn="ctr"/>
            <a:r>
              <a:rPr lang="en-US" sz="1600" dirty="0">
                <a:latin typeface="KG Red Hands" panose="02000505000000020004" pitchFamily="2" charset="0"/>
              </a:rPr>
              <a:t>Building Partnerships</a:t>
            </a:r>
          </a:p>
          <a:p>
            <a:endParaRPr lang="en-US" sz="1000" dirty="0">
              <a:latin typeface="KG Miss Kindergarten" panose="02000000000000000000" pitchFamily="2" charset="77"/>
            </a:endParaRPr>
          </a:p>
          <a:p>
            <a:r>
              <a:rPr lang="en-US" sz="1000" dirty="0">
                <a:latin typeface="KG Miss Kindergarten" panose="02000000000000000000" pitchFamily="2" charset="77"/>
              </a:rPr>
              <a:t>If you would like to volunteer of participate in the classroom, please contact your child’s classroom teacher or the school at (931) 858-3110. </a:t>
            </a:r>
          </a:p>
        </p:txBody>
      </p:sp>
      <p:sp>
        <p:nvSpPr>
          <p:cNvPr id="4" name="TextBox 3">
            <a:extLst>
              <a:ext uri="{FF2B5EF4-FFF2-40B4-BE49-F238E27FC236}">
                <a16:creationId xmlns:a16="http://schemas.microsoft.com/office/drawing/2014/main" id="{91F52AD3-1BE6-C74F-A00C-6041B7931453}"/>
              </a:ext>
            </a:extLst>
          </p:cNvPr>
          <p:cNvSpPr txBox="1"/>
          <p:nvPr/>
        </p:nvSpPr>
        <p:spPr>
          <a:xfrm>
            <a:off x="3515696" y="177819"/>
            <a:ext cx="2996865" cy="4131900"/>
          </a:xfrm>
          <a:prstGeom prst="rect">
            <a:avLst/>
          </a:prstGeom>
          <a:noFill/>
          <a:ln w="19050">
            <a:solidFill>
              <a:schemeClr val="tx1"/>
            </a:solidFill>
          </a:ln>
        </p:spPr>
        <p:txBody>
          <a:bodyPr wrap="square" rtlCol="0">
            <a:spAutoFit/>
          </a:bodyPr>
          <a:lstStyle/>
          <a:p>
            <a:pPr algn="ctr"/>
            <a:r>
              <a:rPr lang="en-US" sz="1600" dirty="0">
                <a:latin typeface="KG Red Hands" panose="02000505000000020004" pitchFamily="2" charset="0"/>
              </a:rPr>
              <a:t>Activities to Build Partnerships</a:t>
            </a:r>
          </a:p>
          <a:p>
            <a:pPr algn="ctr"/>
            <a:endParaRPr lang="en-US" sz="500" dirty="0">
              <a:latin typeface="KG Miss Kindergarten" panose="02000000000000000000" pitchFamily="2" charset="77"/>
            </a:endParaRPr>
          </a:p>
          <a:p>
            <a:r>
              <a:rPr lang="en-US" sz="1050" dirty="0">
                <a:latin typeface="KG Miss Kindergarten" panose="02000000000000000000" pitchFamily="2" charset="77"/>
              </a:rPr>
              <a:t>Baxter Primary is committed to providing families with resources and opportunities for learning in order to assist parents in working with their child.</a:t>
            </a:r>
          </a:p>
          <a:p>
            <a:r>
              <a:rPr lang="en-US" sz="1050" dirty="0">
                <a:latin typeface="KG Miss Kindergarten" panose="02000000000000000000" pitchFamily="2" charset="77"/>
              </a:rPr>
              <a:t>Our Parent Resource Center (PRC) is located in the STEAM Room/FE Room in the Encore Cluster.  This room offers educational games, books, and other materials available to parents to borrow for free. The PRC is open every school day from 7:30am to 3:30 pm.  A variety of Parent Involvement opportunities and Family Learning Nights are offered throughout the year and provide information on our main focus reading and math standards.   The purpose of these nights are to teach the parents how to help their child master these skills at home.  All parents are invited to request specific topics of interest as well.</a:t>
            </a:r>
          </a:p>
        </p:txBody>
      </p:sp>
      <p:sp>
        <p:nvSpPr>
          <p:cNvPr id="5" name="TextBox 4">
            <a:extLst>
              <a:ext uri="{FF2B5EF4-FFF2-40B4-BE49-F238E27FC236}">
                <a16:creationId xmlns:a16="http://schemas.microsoft.com/office/drawing/2014/main" id="{1EB2C03B-451A-9E4E-9213-37652A8E72F3}"/>
              </a:ext>
            </a:extLst>
          </p:cNvPr>
          <p:cNvSpPr txBox="1"/>
          <p:nvPr/>
        </p:nvSpPr>
        <p:spPr>
          <a:xfrm>
            <a:off x="3515696" y="4333650"/>
            <a:ext cx="2996864" cy="3323987"/>
          </a:xfrm>
          <a:prstGeom prst="rect">
            <a:avLst/>
          </a:prstGeom>
          <a:noFill/>
          <a:ln w="19050">
            <a:solidFill>
              <a:schemeClr val="tx1"/>
            </a:solidFill>
          </a:ln>
        </p:spPr>
        <p:txBody>
          <a:bodyPr wrap="square" rtlCol="0">
            <a:spAutoFit/>
          </a:bodyPr>
          <a:lstStyle/>
          <a:p>
            <a:r>
              <a:rPr lang="en-US" sz="1600" dirty="0">
                <a:latin typeface="KG Red Hands" panose="02000505000000020004" pitchFamily="2" charset="0"/>
              </a:rPr>
              <a:t>Communication about </a:t>
            </a:r>
          </a:p>
          <a:p>
            <a:r>
              <a:rPr lang="en-US" sz="1600" dirty="0">
                <a:latin typeface="KG Red Hands" panose="02000505000000020004" pitchFamily="2" charset="0"/>
              </a:rPr>
              <a:t>    Student Learning</a:t>
            </a:r>
          </a:p>
          <a:p>
            <a:endParaRPr lang="en-US" sz="1000" dirty="0">
              <a:latin typeface="KG Miss Kindergarten" panose="02000000000000000000" pitchFamily="2" charset="77"/>
            </a:endParaRPr>
          </a:p>
          <a:p>
            <a:r>
              <a:rPr lang="en-US" sz="1050" dirty="0">
                <a:latin typeface="KG Miss Kindergarten" panose="02000000000000000000" pitchFamily="2" charset="77"/>
              </a:rPr>
              <a:t>Baxter Primary School is committed to frequent two-way communication with families about student learning.  Some of the ways you can expect us to reach you are:</a:t>
            </a:r>
          </a:p>
          <a:p>
            <a:r>
              <a:rPr lang="en-US" sz="1050" b="1" dirty="0">
                <a:latin typeface="KG Miss Kindergarten" panose="02000000000000000000" pitchFamily="2" charset="77"/>
              </a:rPr>
              <a:t>Parent-teacher conferences: </a:t>
            </a:r>
          </a:p>
          <a:p>
            <a:pPr marL="171450" indent="-171450">
              <a:buFont typeface="Arial" panose="020B0604020202020204" pitchFamily="34" charset="0"/>
              <a:buChar char="•"/>
            </a:pPr>
            <a:r>
              <a:rPr lang="en-US" sz="1050" dirty="0">
                <a:latin typeface="KG Miss Kindergarten" panose="02000000000000000000" pitchFamily="2" charset="77"/>
              </a:rPr>
              <a:t>September 13, 2021</a:t>
            </a:r>
          </a:p>
          <a:p>
            <a:pPr marL="171450" indent="-171450">
              <a:buFont typeface="Arial" panose="020B0604020202020204" pitchFamily="34" charset="0"/>
              <a:buChar char="•"/>
            </a:pPr>
            <a:r>
              <a:rPr lang="en-US" sz="1050" dirty="0">
                <a:latin typeface="KG Miss Kindergarten" panose="02000000000000000000" pitchFamily="2" charset="77"/>
              </a:rPr>
              <a:t>February 7, 2022</a:t>
            </a:r>
          </a:p>
          <a:p>
            <a:r>
              <a:rPr lang="en-US" sz="1050" b="1" dirty="0">
                <a:latin typeface="KG Miss Kindergarten" panose="02000000000000000000" pitchFamily="2" charset="77"/>
              </a:rPr>
              <a:t>Student Reports: </a:t>
            </a:r>
            <a:r>
              <a:rPr lang="en-US" sz="1050" dirty="0">
                <a:latin typeface="KG Miss Kindergarten" panose="02000000000000000000" pitchFamily="2" charset="77"/>
              </a:rPr>
              <a:t>issued every nine weeks, in addition to progress reports</a:t>
            </a:r>
          </a:p>
          <a:p>
            <a:r>
              <a:rPr lang="en-US" sz="1050" b="1" dirty="0">
                <a:latin typeface="KG Miss Kindergarten" panose="02000000000000000000" pitchFamily="2" charset="77"/>
              </a:rPr>
              <a:t>Remind: </a:t>
            </a:r>
            <a:r>
              <a:rPr lang="en-US" sz="1050" dirty="0">
                <a:latin typeface="KG Miss Kindergarten" panose="02000000000000000000" pitchFamily="2" charset="77"/>
              </a:rPr>
              <a:t>text message will be sent to all parents who sign up throughout the year.</a:t>
            </a:r>
          </a:p>
          <a:p>
            <a:r>
              <a:rPr lang="en-US" sz="1050" b="1" dirty="0">
                <a:latin typeface="KG Miss Kindergarten" panose="02000000000000000000" pitchFamily="2" charset="77"/>
              </a:rPr>
              <a:t>School-wide Messenger: </a:t>
            </a:r>
            <a:r>
              <a:rPr lang="en-US" sz="1050" dirty="0">
                <a:latin typeface="KG Miss Kindergarten" panose="02000000000000000000" pitchFamily="2" charset="77"/>
              </a:rPr>
              <a:t>send by Ms. Wyatt to all parents/guardians through phone call and/or email.</a:t>
            </a:r>
          </a:p>
        </p:txBody>
      </p:sp>
      <p:pic>
        <p:nvPicPr>
          <p:cNvPr id="8" name="Picture 7">
            <a:extLst>
              <a:ext uri="{FF2B5EF4-FFF2-40B4-BE49-F238E27FC236}">
                <a16:creationId xmlns:a16="http://schemas.microsoft.com/office/drawing/2014/main" id="{55C2B008-067C-634B-ACBA-76835631322D}"/>
              </a:ext>
            </a:extLst>
          </p:cNvPr>
          <p:cNvPicPr>
            <a:picLocks noChangeAspect="1"/>
          </p:cNvPicPr>
          <p:nvPr/>
        </p:nvPicPr>
        <p:blipFill>
          <a:blip r:embed="rId2"/>
          <a:stretch>
            <a:fillRect/>
          </a:stretch>
        </p:blipFill>
        <p:spPr>
          <a:xfrm>
            <a:off x="6990583" y="2409254"/>
            <a:ext cx="2690867" cy="3486368"/>
          </a:xfrm>
          <a:prstGeom prst="rect">
            <a:avLst/>
          </a:prstGeom>
        </p:spPr>
      </p:pic>
      <p:sp>
        <p:nvSpPr>
          <p:cNvPr id="9" name="TextBox 8">
            <a:extLst>
              <a:ext uri="{FF2B5EF4-FFF2-40B4-BE49-F238E27FC236}">
                <a16:creationId xmlns:a16="http://schemas.microsoft.com/office/drawing/2014/main" id="{F8039768-9D25-9C47-BA5C-F934522E8972}"/>
              </a:ext>
            </a:extLst>
          </p:cNvPr>
          <p:cNvSpPr txBox="1"/>
          <p:nvPr/>
        </p:nvSpPr>
        <p:spPr>
          <a:xfrm>
            <a:off x="6748644" y="177819"/>
            <a:ext cx="3286349" cy="923330"/>
          </a:xfrm>
          <a:prstGeom prst="rect">
            <a:avLst/>
          </a:prstGeom>
          <a:noFill/>
        </p:spPr>
        <p:txBody>
          <a:bodyPr wrap="none" rtlCol="0">
            <a:spAutoFit/>
          </a:bodyPr>
          <a:lstStyle/>
          <a:p>
            <a:pPr algn="ctr"/>
            <a:r>
              <a:rPr lang="en-US" dirty="0">
                <a:latin typeface="KG Payphone" panose="02000000000000000000" pitchFamily="2" charset="77"/>
                <a:ea typeface="HelloBestDay Medium" panose="02000603000000000000" pitchFamily="2" charset="0"/>
              </a:rPr>
              <a:t>School-Parent Compact for</a:t>
            </a:r>
          </a:p>
          <a:p>
            <a:pPr algn="ctr"/>
            <a:r>
              <a:rPr lang="en-US" dirty="0">
                <a:latin typeface="KG Payphone" panose="02000000000000000000" pitchFamily="2" charset="77"/>
                <a:ea typeface="HelloBestDay Medium" panose="02000603000000000000" pitchFamily="2" charset="0"/>
              </a:rPr>
              <a:t>student achievement</a:t>
            </a:r>
          </a:p>
          <a:p>
            <a:pPr algn="ctr"/>
            <a:r>
              <a:rPr lang="en-US" dirty="0">
                <a:latin typeface="KG Payphone" panose="02000000000000000000" pitchFamily="2" charset="77"/>
                <a:ea typeface="HelloBestDay Medium" panose="02000603000000000000" pitchFamily="2" charset="0"/>
              </a:rPr>
              <a:t>2021-2022</a:t>
            </a:r>
          </a:p>
        </p:txBody>
      </p:sp>
      <p:sp>
        <p:nvSpPr>
          <p:cNvPr id="10" name="TextBox 9">
            <a:extLst>
              <a:ext uri="{FF2B5EF4-FFF2-40B4-BE49-F238E27FC236}">
                <a16:creationId xmlns:a16="http://schemas.microsoft.com/office/drawing/2014/main" id="{E0982DBA-EA55-AC4E-93F6-332744595711}"/>
              </a:ext>
            </a:extLst>
          </p:cNvPr>
          <p:cNvSpPr txBox="1"/>
          <p:nvPr/>
        </p:nvSpPr>
        <p:spPr>
          <a:xfrm>
            <a:off x="6852393" y="1240849"/>
            <a:ext cx="3068852" cy="892552"/>
          </a:xfrm>
          <a:prstGeom prst="rect">
            <a:avLst/>
          </a:prstGeom>
          <a:noFill/>
        </p:spPr>
        <p:txBody>
          <a:bodyPr wrap="none" rtlCol="0">
            <a:spAutoFit/>
          </a:bodyPr>
          <a:lstStyle/>
          <a:p>
            <a:pPr algn="ctr"/>
            <a:r>
              <a:rPr lang="en-US" sz="3200" dirty="0">
                <a:solidFill>
                  <a:schemeClr val="bg1"/>
                </a:solidFill>
                <a:latin typeface="KG Sorry Not Sorry Chub" panose="02000506000000020004" pitchFamily="2" charset="77"/>
              </a:rPr>
              <a:t>kindergarten focus</a:t>
            </a:r>
          </a:p>
          <a:p>
            <a:pPr algn="ctr"/>
            <a:r>
              <a:rPr lang="en-US" dirty="0">
                <a:solidFill>
                  <a:schemeClr val="bg1"/>
                </a:solidFill>
                <a:latin typeface="KG Sorry Not Sorry Chub" panose="02000506000000020004" pitchFamily="2" charset="77"/>
              </a:rPr>
              <a:t>for student success</a:t>
            </a:r>
          </a:p>
        </p:txBody>
      </p:sp>
      <p:sp>
        <p:nvSpPr>
          <p:cNvPr id="11" name="TextBox 10">
            <a:extLst>
              <a:ext uri="{FF2B5EF4-FFF2-40B4-BE49-F238E27FC236}">
                <a16:creationId xmlns:a16="http://schemas.microsoft.com/office/drawing/2014/main" id="{6C08B963-618C-444B-9EC4-551FB8DB8BEF}"/>
              </a:ext>
            </a:extLst>
          </p:cNvPr>
          <p:cNvSpPr txBox="1"/>
          <p:nvPr/>
        </p:nvSpPr>
        <p:spPr>
          <a:xfrm>
            <a:off x="6839209" y="6263089"/>
            <a:ext cx="3054426" cy="461665"/>
          </a:xfrm>
          <a:prstGeom prst="rect">
            <a:avLst/>
          </a:prstGeom>
          <a:noFill/>
        </p:spPr>
        <p:txBody>
          <a:bodyPr wrap="none" rtlCol="0">
            <a:spAutoFit/>
          </a:bodyPr>
          <a:lstStyle/>
          <a:p>
            <a:pPr algn="ctr"/>
            <a:r>
              <a:rPr lang="en-US" sz="2400" dirty="0">
                <a:latin typeface="KG What the Teacher Wants" panose="02000000000000000000" pitchFamily="2" charset="77"/>
              </a:rPr>
              <a:t>Baxter Primary School</a:t>
            </a:r>
          </a:p>
        </p:txBody>
      </p:sp>
      <p:sp>
        <p:nvSpPr>
          <p:cNvPr id="12" name="TextBox 11">
            <a:extLst>
              <a:ext uri="{FF2B5EF4-FFF2-40B4-BE49-F238E27FC236}">
                <a16:creationId xmlns:a16="http://schemas.microsoft.com/office/drawing/2014/main" id="{BF109614-0F35-AD4B-A502-0DDA446F61B5}"/>
              </a:ext>
            </a:extLst>
          </p:cNvPr>
          <p:cNvSpPr txBox="1"/>
          <p:nvPr/>
        </p:nvSpPr>
        <p:spPr>
          <a:xfrm>
            <a:off x="6748643" y="6975107"/>
            <a:ext cx="3279613" cy="969496"/>
          </a:xfrm>
          <a:prstGeom prst="rect">
            <a:avLst/>
          </a:prstGeom>
          <a:noFill/>
        </p:spPr>
        <p:txBody>
          <a:bodyPr wrap="square" rtlCol="0">
            <a:spAutoFit/>
          </a:bodyPr>
          <a:lstStyle/>
          <a:p>
            <a:pPr algn="ctr"/>
            <a:r>
              <a:rPr lang="en-US" sz="1200" dirty="0">
                <a:latin typeface="KG Red Hands" panose="02000505000000020004" pitchFamily="2" charset="0"/>
              </a:rPr>
              <a:t>Ms. Marsha Wyatt , Principal</a:t>
            </a:r>
          </a:p>
          <a:p>
            <a:pPr algn="ctr"/>
            <a:r>
              <a:rPr lang="en-US" sz="1100" dirty="0">
                <a:latin typeface="KG Red Hands" panose="02000505000000020004" pitchFamily="2" charset="0"/>
              </a:rPr>
              <a:t>Mrs. Lacy Loggins, Assistant Principal</a:t>
            </a:r>
          </a:p>
          <a:p>
            <a:pPr algn="ctr"/>
            <a:r>
              <a:rPr lang="en-US" sz="1400" dirty="0">
                <a:latin typeface="KG Red Hands" panose="02000505000000020004" pitchFamily="2" charset="0"/>
                <a:hlinkClick r:id="rId3"/>
              </a:rPr>
              <a:t>www.bpshoneybees.com</a:t>
            </a:r>
            <a:endParaRPr lang="en-US" sz="1400" dirty="0">
              <a:latin typeface="KG Red Hands" panose="02000505000000020004" pitchFamily="2" charset="0"/>
            </a:endParaRPr>
          </a:p>
          <a:p>
            <a:pPr algn="ctr"/>
            <a:endParaRPr lang="en-US" dirty="0"/>
          </a:p>
        </p:txBody>
      </p:sp>
      <p:grpSp>
        <p:nvGrpSpPr>
          <p:cNvPr id="20" name="Group 19">
            <a:extLst>
              <a:ext uri="{FF2B5EF4-FFF2-40B4-BE49-F238E27FC236}">
                <a16:creationId xmlns:a16="http://schemas.microsoft.com/office/drawing/2014/main" id="{083A07F7-BAE3-F64F-868A-4DA3CAC072C5}"/>
              </a:ext>
            </a:extLst>
          </p:cNvPr>
          <p:cNvGrpSpPr/>
          <p:nvPr/>
        </p:nvGrpSpPr>
        <p:grpSpPr>
          <a:xfrm>
            <a:off x="2651772" y="3792982"/>
            <a:ext cx="691215" cy="923330"/>
            <a:chOff x="-751799" y="177819"/>
            <a:chExt cx="691215" cy="923330"/>
          </a:xfrm>
        </p:grpSpPr>
        <p:sp>
          <p:nvSpPr>
            <p:cNvPr id="19" name="Oval 18">
              <a:extLst>
                <a:ext uri="{FF2B5EF4-FFF2-40B4-BE49-F238E27FC236}">
                  <a16:creationId xmlns:a16="http://schemas.microsoft.com/office/drawing/2014/main" id="{34E8A9DF-282B-3E4D-B47A-8142F0A2F9D2}"/>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0110480F-7EFC-4D49-A338-0E99AAAC807B}"/>
                </a:ext>
              </a:extLst>
            </p:cNvPr>
            <p:cNvSpPr txBox="1"/>
            <p:nvPr/>
          </p:nvSpPr>
          <p:spPr>
            <a:xfrm>
              <a:off x="-751799" y="177819"/>
              <a:ext cx="691215" cy="923330"/>
            </a:xfrm>
            <a:prstGeom prst="rect">
              <a:avLst/>
            </a:prstGeom>
            <a:noFill/>
          </p:spPr>
          <p:txBody>
            <a:bodyPr wrap="none" rtlCol="0">
              <a:spAutoFit/>
            </a:bodyPr>
            <a:lstStyle/>
            <a:p>
              <a:pPr algn="ctr"/>
              <a:r>
                <a:rPr lang="en-US" sz="5400" dirty="0">
                  <a:latin typeface="KG Counting Stars" panose="02000000000000000000" pitchFamily="2" charset="77"/>
                </a:rPr>
                <a:t>5</a:t>
              </a:r>
            </a:p>
          </p:txBody>
        </p:sp>
      </p:grpSp>
      <p:grpSp>
        <p:nvGrpSpPr>
          <p:cNvPr id="22" name="Group 21">
            <a:extLst>
              <a:ext uri="{FF2B5EF4-FFF2-40B4-BE49-F238E27FC236}">
                <a16:creationId xmlns:a16="http://schemas.microsoft.com/office/drawing/2014/main" id="{8AEB553E-82D5-404D-B01D-72D92D6EC4AC}"/>
              </a:ext>
            </a:extLst>
          </p:cNvPr>
          <p:cNvGrpSpPr/>
          <p:nvPr/>
        </p:nvGrpSpPr>
        <p:grpSpPr>
          <a:xfrm>
            <a:off x="5994055" y="-252415"/>
            <a:ext cx="691215" cy="923330"/>
            <a:chOff x="-751799" y="177819"/>
            <a:chExt cx="691215" cy="923330"/>
          </a:xfrm>
        </p:grpSpPr>
        <p:sp>
          <p:nvSpPr>
            <p:cNvPr id="23" name="Oval 22">
              <a:extLst>
                <a:ext uri="{FF2B5EF4-FFF2-40B4-BE49-F238E27FC236}">
                  <a16:creationId xmlns:a16="http://schemas.microsoft.com/office/drawing/2014/main" id="{B890F6A0-F02B-1A4A-A6DF-ED7327F0666B}"/>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6AA27EBE-443C-F14D-AE4E-E7C7CF2E6192}"/>
                </a:ext>
              </a:extLst>
            </p:cNvPr>
            <p:cNvSpPr txBox="1"/>
            <p:nvPr/>
          </p:nvSpPr>
          <p:spPr>
            <a:xfrm>
              <a:off x="-751799" y="177819"/>
              <a:ext cx="691215" cy="923330"/>
            </a:xfrm>
            <a:prstGeom prst="rect">
              <a:avLst/>
            </a:prstGeom>
            <a:noFill/>
          </p:spPr>
          <p:txBody>
            <a:bodyPr wrap="none" rtlCol="0">
              <a:spAutoFit/>
            </a:bodyPr>
            <a:lstStyle/>
            <a:p>
              <a:pPr algn="ctr"/>
              <a:r>
                <a:rPr lang="en-US" sz="5400" dirty="0">
                  <a:latin typeface="KG Counting Stars" panose="02000000000000000000" pitchFamily="2" charset="77"/>
                </a:rPr>
                <a:t>4</a:t>
              </a:r>
            </a:p>
          </p:txBody>
        </p:sp>
      </p:grpSp>
      <p:grpSp>
        <p:nvGrpSpPr>
          <p:cNvPr id="25" name="Group 24">
            <a:extLst>
              <a:ext uri="{FF2B5EF4-FFF2-40B4-BE49-F238E27FC236}">
                <a16:creationId xmlns:a16="http://schemas.microsoft.com/office/drawing/2014/main" id="{4F4CB8B8-5F27-5441-B5FF-6378B837B16B}"/>
              </a:ext>
            </a:extLst>
          </p:cNvPr>
          <p:cNvGrpSpPr/>
          <p:nvPr/>
        </p:nvGrpSpPr>
        <p:grpSpPr>
          <a:xfrm>
            <a:off x="5992904" y="3886200"/>
            <a:ext cx="691215" cy="923330"/>
            <a:chOff x="-751799" y="177819"/>
            <a:chExt cx="691215" cy="923330"/>
          </a:xfrm>
        </p:grpSpPr>
        <p:sp>
          <p:nvSpPr>
            <p:cNvPr id="26" name="Oval 25">
              <a:extLst>
                <a:ext uri="{FF2B5EF4-FFF2-40B4-BE49-F238E27FC236}">
                  <a16:creationId xmlns:a16="http://schemas.microsoft.com/office/drawing/2014/main" id="{AA0370AB-7063-4C48-963B-03E90A31B427}"/>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2DB7D7D1-EF9E-6744-8403-61757D35AF49}"/>
                </a:ext>
              </a:extLst>
            </p:cNvPr>
            <p:cNvSpPr txBox="1"/>
            <p:nvPr/>
          </p:nvSpPr>
          <p:spPr>
            <a:xfrm>
              <a:off x="-751799" y="177819"/>
              <a:ext cx="691215" cy="923330"/>
            </a:xfrm>
            <a:prstGeom prst="rect">
              <a:avLst/>
            </a:prstGeom>
            <a:noFill/>
          </p:spPr>
          <p:txBody>
            <a:bodyPr wrap="none" rtlCol="0">
              <a:spAutoFit/>
            </a:bodyPr>
            <a:lstStyle/>
            <a:p>
              <a:pPr algn="ctr"/>
              <a:r>
                <a:rPr lang="en-US" sz="5400" dirty="0">
                  <a:latin typeface="KG Counting Stars" panose="02000000000000000000" pitchFamily="2" charset="77"/>
                </a:rPr>
                <a:t>6</a:t>
              </a:r>
            </a:p>
          </p:txBody>
        </p:sp>
      </p:grpSp>
    </p:spTree>
    <p:extLst>
      <p:ext uri="{BB962C8B-B14F-4D97-AF65-F5344CB8AC3E}">
        <p14:creationId xmlns:p14="http://schemas.microsoft.com/office/powerpoint/2010/main" val="1319376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D4AB626-6378-0A49-B327-FD835217B320}"/>
              </a:ext>
            </a:extLst>
          </p:cNvPr>
          <p:cNvSpPr/>
          <p:nvPr/>
        </p:nvSpPr>
        <p:spPr>
          <a:xfrm>
            <a:off x="3356046" y="220471"/>
            <a:ext cx="6702353" cy="92641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954D714-543D-2D4B-BFB8-74BEA78A0E44}"/>
              </a:ext>
            </a:extLst>
          </p:cNvPr>
          <p:cNvSpPr txBox="1"/>
          <p:nvPr/>
        </p:nvSpPr>
        <p:spPr>
          <a:xfrm>
            <a:off x="3897735" y="258571"/>
            <a:ext cx="5614565" cy="861774"/>
          </a:xfrm>
          <a:prstGeom prst="rect">
            <a:avLst/>
          </a:prstGeom>
          <a:noFill/>
        </p:spPr>
        <p:txBody>
          <a:bodyPr wrap="square" rtlCol="0">
            <a:spAutoFit/>
          </a:bodyPr>
          <a:lstStyle/>
          <a:p>
            <a:pPr algn="ctr"/>
            <a:r>
              <a:rPr lang="en-US" sz="3200" dirty="0">
                <a:solidFill>
                  <a:schemeClr val="bg1"/>
                </a:solidFill>
                <a:latin typeface="KG Sorry Not Sorry Chub" panose="02000506000000020004" pitchFamily="2" charset="77"/>
              </a:rPr>
              <a:t>teachers, parents, students </a:t>
            </a:r>
          </a:p>
          <a:p>
            <a:pPr algn="ctr"/>
            <a:r>
              <a:rPr lang="en-US" dirty="0">
                <a:solidFill>
                  <a:schemeClr val="bg1"/>
                </a:solidFill>
                <a:latin typeface="KG Sorry Not Sorry Chub" panose="02000506000000020004" pitchFamily="2" charset="77"/>
              </a:rPr>
              <a:t>- together for success</a:t>
            </a:r>
            <a:endParaRPr lang="en-US" sz="3200" dirty="0">
              <a:solidFill>
                <a:schemeClr val="bg1"/>
              </a:solidFill>
              <a:latin typeface="KG Sorry Not Sorry Chub" panose="02000506000000020004" pitchFamily="2" charset="77"/>
            </a:endParaRPr>
          </a:p>
        </p:txBody>
      </p:sp>
      <p:sp>
        <p:nvSpPr>
          <p:cNvPr id="7" name="TextBox 6">
            <a:extLst>
              <a:ext uri="{FF2B5EF4-FFF2-40B4-BE49-F238E27FC236}">
                <a16:creationId xmlns:a16="http://schemas.microsoft.com/office/drawing/2014/main" id="{F8A156FE-BDA8-EA40-BD5E-B94292D0EC28}"/>
              </a:ext>
            </a:extLst>
          </p:cNvPr>
          <p:cNvSpPr txBox="1"/>
          <p:nvPr/>
        </p:nvSpPr>
        <p:spPr>
          <a:xfrm>
            <a:off x="183506" y="1250923"/>
            <a:ext cx="2996865" cy="6370975"/>
          </a:xfrm>
          <a:prstGeom prst="rect">
            <a:avLst/>
          </a:prstGeom>
          <a:noFill/>
          <a:ln w="19050">
            <a:solidFill>
              <a:schemeClr val="tx1"/>
            </a:solidFill>
          </a:ln>
        </p:spPr>
        <p:txBody>
          <a:bodyPr wrap="square" rtlCol="0">
            <a:spAutoFit/>
          </a:bodyPr>
          <a:lstStyle/>
          <a:p>
            <a:pPr algn="ctr"/>
            <a:r>
              <a:rPr lang="en-US" sz="1600" dirty="0">
                <a:latin typeface="KG Red Hands" panose="02000505000000020004" pitchFamily="2" charset="0"/>
              </a:rPr>
              <a:t>District Goals</a:t>
            </a:r>
          </a:p>
          <a:p>
            <a:endParaRPr lang="en-US" sz="1100" dirty="0">
              <a:latin typeface="KG Miss Kindergarten" panose="02000000000000000000" pitchFamily="2" charset="77"/>
            </a:endParaRPr>
          </a:p>
          <a:p>
            <a:r>
              <a:rPr lang="en-US" sz="1200" dirty="0">
                <a:latin typeface="KG Miss Kindergarten" panose="02000000000000000000" pitchFamily="2" charset="77"/>
              </a:rPr>
              <a:t>Putnam County Goals</a:t>
            </a:r>
          </a:p>
          <a:p>
            <a:r>
              <a:rPr lang="en-US" sz="1200" dirty="0">
                <a:latin typeface="KG Miss Kindergarten" panose="02000000000000000000" pitchFamily="2" charset="77"/>
              </a:rPr>
              <a:t>The Putnam County Board of Education sets goals for the entire district.</a:t>
            </a:r>
          </a:p>
          <a:p>
            <a:endParaRPr lang="en-US" sz="1200" dirty="0">
              <a:latin typeface="KG Miss Kindergarten" panose="02000000000000000000" pitchFamily="2" charset="77"/>
            </a:endParaRPr>
          </a:p>
          <a:p>
            <a:r>
              <a:rPr lang="en-US" sz="1200" dirty="0">
                <a:latin typeface="KG Miss Kindergarten" panose="02000000000000000000" pitchFamily="2" charset="77"/>
              </a:rPr>
              <a:t>District goals for 2020-2021:</a:t>
            </a:r>
          </a:p>
          <a:p>
            <a:pPr marL="171450" indent="-171450">
              <a:buFont typeface="Arial" panose="020B0604020202020204" pitchFamily="34" charset="0"/>
              <a:buChar char="•"/>
            </a:pPr>
            <a:r>
              <a:rPr lang="en-US" sz="1200" dirty="0">
                <a:latin typeface="KG Miss Kindergarten" panose="02000000000000000000" pitchFamily="2" charset="77"/>
              </a:rPr>
              <a:t>English/Language Arts – Grades 4-8 will score at least a Level 3 in growth and read the 50</a:t>
            </a:r>
            <a:r>
              <a:rPr lang="en-US" sz="1200" baseline="30000" dirty="0">
                <a:latin typeface="KG Miss Kindergarten" panose="02000000000000000000" pitchFamily="2" charset="77"/>
              </a:rPr>
              <a:t>th</a:t>
            </a:r>
            <a:r>
              <a:rPr lang="en-US" sz="1200" dirty="0">
                <a:latin typeface="KG Miss Kindergarten" panose="02000000000000000000" pitchFamily="2" charset="77"/>
              </a:rPr>
              <a:t> Mean NCE in grades 4-8.</a:t>
            </a:r>
          </a:p>
          <a:p>
            <a:pPr marL="171450" indent="-171450">
              <a:buFont typeface="Arial" panose="020B0604020202020204" pitchFamily="34" charset="0"/>
              <a:buChar char="•"/>
            </a:pPr>
            <a:r>
              <a:rPr lang="en-US" sz="1200" dirty="0">
                <a:latin typeface="KG Miss Kindergarten" panose="02000000000000000000" pitchFamily="2" charset="77"/>
              </a:rPr>
              <a:t>Math – Grades 4-8 will score at least a level 3 in growth with 50% of the quintiles in these grades maintaining or outpacing their peers.</a:t>
            </a:r>
          </a:p>
          <a:p>
            <a:pPr marL="171450" indent="-171450">
              <a:buFont typeface="Arial" panose="020B0604020202020204" pitchFamily="34" charset="0"/>
              <a:buChar char="•"/>
            </a:pPr>
            <a:r>
              <a:rPr lang="en-US" sz="1200" dirty="0">
                <a:latin typeface="KG Miss Kindergarten" panose="02000000000000000000" pitchFamily="2" charset="77"/>
              </a:rPr>
              <a:t>Reading – 60% of students in grades 1-2 will be reading on grade level.</a:t>
            </a:r>
          </a:p>
          <a:p>
            <a:pPr marL="171450" indent="-171450">
              <a:buFont typeface="Arial" panose="020B0604020202020204" pitchFamily="34" charset="0"/>
              <a:buChar char="•"/>
            </a:pPr>
            <a:r>
              <a:rPr lang="en-US" sz="1200" dirty="0">
                <a:latin typeface="KG Miss Kindergarten" panose="02000000000000000000" pitchFamily="2" charset="77"/>
              </a:rPr>
              <a:t>Meet all four ACT College and Career Readiness Benchmarks.</a:t>
            </a:r>
          </a:p>
          <a:p>
            <a:pPr marL="171450" indent="-171450">
              <a:buFont typeface="Arial" panose="020B0604020202020204" pitchFamily="34" charset="0"/>
              <a:buChar char="•"/>
            </a:pPr>
            <a:r>
              <a:rPr lang="en-US" sz="1200" dirty="0">
                <a:latin typeface="KG Miss Kindergarten" panose="02000000000000000000" pitchFamily="2" charset="77"/>
              </a:rPr>
              <a:t>Meet the needs of the whole child. </a:t>
            </a:r>
          </a:p>
          <a:p>
            <a:pPr marL="171450" indent="-171450">
              <a:buFont typeface="Arial" panose="020B0604020202020204" pitchFamily="34" charset="0"/>
              <a:buChar char="•"/>
            </a:pPr>
            <a:endParaRPr lang="en-US" sz="1100" dirty="0">
              <a:latin typeface="KG Miss Kindergarten" panose="02000000000000000000" pitchFamily="2" charset="77"/>
            </a:endParaRPr>
          </a:p>
          <a:p>
            <a:pPr marL="171450" indent="-171450">
              <a:buFont typeface="Arial" panose="020B0604020202020204" pitchFamily="34" charset="0"/>
              <a:buChar char="•"/>
            </a:pPr>
            <a:endParaRPr lang="en-US" sz="1100" dirty="0">
              <a:latin typeface="KG Miss Kindergarten" panose="02000000000000000000" pitchFamily="2" charset="77"/>
            </a:endParaRPr>
          </a:p>
          <a:p>
            <a:pPr algn="ctr"/>
            <a:r>
              <a:rPr lang="en-US" sz="1600" dirty="0">
                <a:latin typeface="KG Red Hands" panose="02000505000000020004" pitchFamily="2" charset="0"/>
              </a:rPr>
              <a:t>School Goals</a:t>
            </a:r>
          </a:p>
          <a:p>
            <a:endParaRPr lang="en-US" sz="1100" dirty="0">
              <a:latin typeface="KG Miss Kindergarten" panose="02000000000000000000" pitchFamily="2" charset="77"/>
            </a:endParaRPr>
          </a:p>
          <a:p>
            <a:pPr marL="171450" indent="-171450">
              <a:buFont typeface="Arial" panose="020B0604020202020204" pitchFamily="34" charset="0"/>
              <a:buChar char="•"/>
            </a:pPr>
            <a:r>
              <a:rPr lang="en-US" sz="1200" dirty="0">
                <a:latin typeface="KG Miss Kindergarten" panose="02000000000000000000" pitchFamily="2" charset="77"/>
              </a:rPr>
              <a:t>60% of students will meet or exceed their RIT score on the MAP test.</a:t>
            </a:r>
          </a:p>
          <a:p>
            <a:endParaRPr lang="en-US" sz="1100" dirty="0">
              <a:latin typeface="KG Miss Kindergarten" panose="02000000000000000000" pitchFamily="2" charset="77"/>
            </a:endParaRPr>
          </a:p>
          <a:p>
            <a:endParaRPr lang="en-US" sz="1100" dirty="0">
              <a:latin typeface="KG Miss Kindergarten" panose="02000000000000000000" pitchFamily="2" charset="77"/>
            </a:endParaRPr>
          </a:p>
          <a:p>
            <a:endParaRPr lang="en-US" sz="1100" dirty="0">
              <a:latin typeface="KG Miss Kindergarten" panose="02000000000000000000" pitchFamily="2" charset="77"/>
            </a:endParaRPr>
          </a:p>
          <a:p>
            <a:endParaRPr lang="en-US" sz="1100" dirty="0">
              <a:latin typeface="KG Miss Kindergarten" panose="02000000000000000000" pitchFamily="2" charset="77"/>
            </a:endParaRPr>
          </a:p>
        </p:txBody>
      </p:sp>
      <p:grpSp>
        <p:nvGrpSpPr>
          <p:cNvPr id="8" name="Group 7">
            <a:extLst>
              <a:ext uri="{FF2B5EF4-FFF2-40B4-BE49-F238E27FC236}">
                <a16:creationId xmlns:a16="http://schemas.microsoft.com/office/drawing/2014/main" id="{D0A0CE0C-27A6-5741-B2A9-0060309D201B}"/>
              </a:ext>
            </a:extLst>
          </p:cNvPr>
          <p:cNvGrpSpPr/>
          <p:nvPr/>
        </p:nvGrpSpPr>
        <p:grpSpPr>
          <a:xfrm>
            <a:off x="2647262" y="808482"/>
            <a:ext cx="691215" cy="923330"/>
            <a:chOff x="-751799" y="177819"/>
            <a:chExt cx="691215" cy="923330"/>
          </a:xfrm>
        </p:grpSpPr>
        <p:sp>
          <p:nvSpPr>
            <p:cNvPr id="9" name="Oval 8">
              <a:extLst>
                <a:ext uri="{FF2B5EF4-FFF2-40B4-BE49-F238E27FC236}">
                  <a16:creationId xmlns:a16="http://schemas.microsoft.com/office/drawing/2014/main" id="{8F86F164-5347-1848-9CFA-FCE63A1DC814}"/>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34CE60BC-D3C1-2942-9E7D-513B22B2D211}"/>
                </a:ext>
              </a:extLst>
            </p:cNvPr>
            <p:cNvSpPr txBox="1"/>
            <p:nvPr/>
          </p:nvSpPr>
          <p:spPr>
            <a:xfrm>
              <a:off x="-751799" y="177819"/>
              <a:ext cx="691215" cy="923330"/>
            </a:xfrm>
            <a:prstGeom prst="rect">
              <a:avLst/>
            </a:prstGeom>
            <a:noFill/>
          </p:spPr>
          <p:txBody>
            <a:bodyPr wrap="none" rtlCol="0">
              <a:spAutoFit/>
            </a:bodyPr>
            <a:lstStyle/>
            <a:p>
              <a:pPr algn="ctr"/>
              <a:r>
                <a:rPr lang="en-US" sz="5400" dirty="0">
                  <a:latin typeface="KG Counting Stars" panose="02000000000000000000" pitchFamily="2" charset="77"/>
                </a:rPr>
                <a:t>*</a:t>
              </a:r>
            </a:p>
          </p:txBody>
        </p:sp>
      </p:grpSp>
      <p:sp>
        <p:nvSpPr>
          <p:cNvPr id="11" name="TextBox 10">
            <a:extLst>
              <a:ext uri="{FF2B5EF4-FFF2-40B4-BE49-F238E27FC236}">
                <a16:creationId xmlns:a16="http://schemas.microsoft.com/office/drawing/2014/main" id="{5522179F-C01F-7C4E-99A4-C4E0FAF0E2DF}"/>
              </a:ext>
            </a:extLst>
          </p:cNvPr>
          <p:cNvSpPr txBox="1"/>
          <p:nvPr/>
        </p:nvSpPr>
        <p:spPr>
          <a:xfrm>
            <a:off x="183506" y="233171"/>
            <a:ext cx="3043555" cy="707886"/>
          </a:xfrm>
          <a:prstGeom prst="rect">
            <a:avLst/>
          </a:prstGeom>
          <a:noFill/>
        </p:spPr>
        <p:txBody>
          <a:bodyPr wrap="square" rtlCol="0">
            <a:spAutoFit/>
          </a:bodyPr>
          <a:lstStyle/>
          <a:p>
            <a:pPr algn="ctr"/>
            <a:r>
              <a:rPr lang="en-US" sz="2000" b="1" dirty="0">
                <a:latin typeface="KG Payphone" panose="02000000000000000000" pitchFamily="2" charset="77"/>
              </a:rPr>
              <a:t>Our Goals for Student Achievement</a:t>
            </a:r>
          </a:p>
        </p:txBody>
      </p:sp>
      <p:sp>
        <p:nvSpPr>
          <p:cNvPr id="12" name="TextBox 11">
            <a:extLst>
              <a:ext uri="{FF2B5EF4-FFF2-40B4-BE49-F238E27FC236}">
                <a16:creationId xmlns:a16="http://schemas.microsoft.com/office/drawing/2014/main" id="{A201DF26-7A7F-624B-9315-6331DC213ECB}"/>
              </a:ext>
            </a:extLst>
          </p:cNvPr>
          <p:cNvSpPr txBox="1"/>
          <p:nvPr/>
        </p:nvSpPr>
        <p:spPr>
          <a:xfrm>
            <a:off x="3559510" y="1329255"/>
            <a:ext cx="2996865" cy="4385816"/>
          </a:xfrm>
          <a:prstGeom prst="rect">
            <a:avLst/>
          </a:prstGeom>
          <a:noFill/>
          <a:ln w="19050">
            <a:solidFill>
              <a:schemeClr val="tx1"/>
            </a:solidFill>
          </a:ln>
        </p:spPr>
        <p:txBody>
          <a:bodyPr wrap="square" rtlCol="0">
            <a:spAutoFit/>
          </a:bodyPr>
          <a:lstStyle/>
          <a:p>
            <a:pPr algn="ctr"/>
            <a:r>
              <a:rPr lang="en-US" sz="1600" dirty="0">
                <a:latin typeface="KG Red Hands" panose="02000505000000020004" pitchFamily="2" charset="0"/>
              </a:rPr>
              <a:t>At School</a:t>
            </a:r>
          </a:p>
          <a:p>
            <a:endParaRPr lang="en-US" sz="1000" dirty="0">
              <a:latin typeface="KG Miss Kindergarten" panose="02000000000000000000" pitchFamily="2" charset="77"/>
            </a:endParaRPr>
          </a:p>
          <a:p>
            <a:r>
              <a:rPr lang="en-US" sz="1100" u="sng" dirty="0">
                <a:latin typeface="KG Miss Kindergarten" panose="02000000000000000000" pitchFamily="2" charset="77"/>
              </a:rPr>
              <a:t>The Teacher Will:</a:t>
            </a:r>
          </a:p>
          <a:p>
            <a:pPr marL="171450" indent="-171450">
              <a:buFont typeface="Arial" panose="020B0604020202020204" pitchFamily="34" charset="0"/>
              <a:buChar char="•"/>
            </a:pPr>
            <a:r>
              <a:rPr lang="en-US" sz="1100" dirty="0">
                <a:latin typeface="KG Miss Kindergarten" panose="02000000000000000000" pitchFamily="2" charset="77"/>
              </a:rPr>
              <a:t>Provide high quality curriculum and instruction using Tennessee State Standards for Reading and Math so that students will meet the State’s academic achievement standards, as well as both District and School goals.</a:t>
            </a:r>
          </a:p>
          <a:p>
            <a:pPr marL="171450" indent="-171450">
              <a:buFont typeface="Arial" panose="020B0604020202020204" pitchFamily="34" charset="0"/>
              <a:buChar char="•"/>
            </a:pPr>
            <a:r>
              <a:rPr lang="en-US" sz="1100" dirty="0">
                <a:latin typeface="KG Miss Kindergarten" panose="02000000000000000000" pitchFamily="2" charset="77"/>
              </a:rPr>
              <a:t>Provide instruction in the subject/grade level for which they are responsible.</a:t>
            </a:r>
          </a:p>
          <a:p>
            <a:pPr marL="171450" indent="-171450">
              <a:buFont typeface="Arial" panose="020B0604020202020204" pitchFamily="34" charset="0"/>
              <a:buChar char="•"/>
            </a:pPr>
            <a:r>
              <a:rPr lang="en-US" sz="1100" dirty="0">
                <a:latin typeface="KG Miss Kindergarten" panose="02000000000000000000" pitchFamily="2" charset="77"/>
              </a:rPr>
              <a:t>Provide a safe, pleasant, and drug-free atmosphere for learning.</a:t>
            </a:r>
          </a:p>
          <a:p>
            <a:pPr marL="171450" indent="-171450">
              <a:buFont typeface="Arial" panose="020B0604020202020204" pitchFamily="34" charset="0"/>
              <a:buChar char="•"/>
            </a:pPr>
            <a:r>
              <a:rPr lang="en-US" sz="1100" dirty="0">
                <a:latin typeface="KG Miss Kindergarten" panose="02000000000000000000" pitchFamily="2" charset="77"/>
              </a:rPr>
              <a:t>Explain assignments and deadlines clearly to students.</a:t>
            </a:r>
          </a:p>
          <a:p>
            <a:pPr marL="171450" indent="-171450">
              <a:buFont typeface="Arial" panose="020B0604020202020204" pitchFamily="34" charset="0"/>
              <a:buChar char="•"/>
            </a:pPr>
            <a:r>
              <a:rPr lang="en-US" sz="1100" dirty="0">
                <a:latin typeface="KG Miss Kindergarten" panose="02000000000000000000" pitchFamily="2" charset="77"/>
              </a:rPr>
              <a:t>Provide clear assessments of student progress and achievement to both the student and parent/guardian on a timely basis.</a:t>
            </a:r>
          </a:p>
          <a:p>
            <a:pPr marL="171450" indent="-171450">
              <a:buFont typeface="Arial" panose="020B0604020202020204" pitchFamily="34" charset="0"/>
              <a:buChar char="•"/>
            </a:pPr>
            <a:r>
              <a:rPr lang="en-US" sz="1100" dirty="0">
                <a:latin typeface="KG Miss Kindergarten" panose="02000000000000000000" pitchFamily="2" charset="77"/>
              </a:rPr>
              <a:t>Be available for conferencing with the parent/guardian as necessary.</a:t>
            </a:r>
          </a:p>
          <a:p>
            <a:pPr marL="171450" indent="-171450">
              <a:buFont typeface="Arial" panose="020B0604020202020204" pitchFamily="34" charset="0"/>
              <a:buChar char="•"/>
            </a:pPr>
            <a:r>
              <a:rPr lang="en-US" sz="1100" dirty="0">
                <a:latin typeface="KG Miss Kindergarten" panose="02000000000000000000" pitchFamily="2" charset="77"/>
              </a:rPr>
              <a:t>Provide parent opportunities to volunteer, participate, and observe classroom activities.</a:t>
            </a:r>
          </a:p>
        </p:txBody>
      </p:sp>
      <p:grpSp>
        <p:nvGrpSpPr>
          <p:cNvPr id="13" name="Group 12">
            <a:extLst>
              <a:ext uri="{FF2B5EF4-FFF2-40B4-BE49-F238E27FC236}">
                <a16:creationId xmlns:a16="http://schemas.microsoft.com/office/drawing/2014/main" id="{3745065E-3DBA-C043-A2B0-EFCAAD3A636B}"/>
              </a:ext>
            </a:extLst>
          </p:cNvPr>
          <p:cNvGrpSpPr/>
          <p:nvPr/>
        </p:nvGrpSpPr>
        <p:grpSpPr>
          <a:xfrm>
            <a:off x="6037869" y="899021"/>
            <a:ext cx="691215" cy="923330"/>
            <a:chOff x="-751799" y="177819"/>
            <a:chExt cx="691215" cy="923330"/>
          </a:xfrm>
        </p:grpSpPr>
        <p:sp>
          <p:nvSpPr>
            <p:cNvPr id="14" name="Oval 13">
              <a:extLst>
                <a:ext uri="{FF2B5EF4-FFF2-40B4-BE49-F238E27FC236}">
                  <a16:creationId xmlns:a16="http://schemas.microsoft.com/office/drawing/2014/main" id="{B95B7B8F-CA6E-464F-9159-B2219BDF2B16}"/>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AB54C83-DD60-6E46-9A8E-0291106F7D17}"/>
                </a:ext>
              </a:extLst>
            </p:cNvPr>
            <p:cNvSpPr txBox="1"/>
            <p:nvPr/>
          </p:nvSpPr>
          <p:spPr>
            <a:xfrm>
              <a:off x="-751799" y="177819"/>
              <a:ext cx="691215" cy="923330"/>
            </a:xfrm>
            <a:prstGeom prst="rect">
              <a:avLst/>
            </a:prstGeom>
            <a:noFill/>
          </p:spPr>
          <p:txBody>
            <a:bodyPr wrap="none" rtlCol="0">
              <a:spAutoFit/>
            </a:bodyPr>
            <a:lstStyle/>
            <a:p>
              <a:pPr algn="ctr"/>
              <a:r>
                <a:rPr lang="en-US" sz="5400" dirty="0">
                  <a:latin typeface="KG Counting Stars" panose="02000000000000000000" pitchFamily="2" charset="77"/>
                </a:rPr>
                <a:t>1</a:t>
              </a:r>
            </a:p>
          </p:txBody>
        </p:sp>
      </p:grpSp>
      <p:sp>
        <p:nvSpPr>
          <p:cNvPr id="16" name="TextBox 15">
            <a:extLst>
              <a:ext uri="{FF2B5EF4-FFF2-40B4-BE49-F238E27FC236}">
                <a16:creationId xmlns:a16="http://schemas.microsoft.com/office/drawing/2014/main" id="{BC1CF55B-BECC-6644-998D-83F4B872C7A4}"/>
              </a:ext>
            </a:extLst>
          </p:cNvPr>
          <p:cNvSpPr txBox="1"/>
          <p:nvPr/>
        </p:nvSpPr>
        <p:spPr>
          <a:xfrm>
            <a:off x="6878029" y="1335486"/>
            <a:ext cx="2996865" cy="4385816"/>
          </a:xfrm>
          <a:prstGeom prst="rect">
            <a:avLst/>
          </a:prstGeom>
          <a:noFill/>
          <a:ln w="19050">
            <a:solidFill>
              <a:schemeClr val="tx1"/>
            </a:solidFill>
          </a:ln>
        </p:spPr>
        <p:txBody>
          <a:bodyPr wrap="square" rtlCol="0">
            <a:spAutoFit/>
          </a:bodyPr>
          <a:lstStyle/>
          <a:p>
            <a:pPr algn="ctr"/>
            <a:r>
              <a:rPr lang="en-US" sz="1600" dirty="0">
                <a:latin typeface="KG Red Hands" panose="02000505000000020004" pitchFamily="2" charset="0"/>
              </a:rPr>
              <a:t>At Home</a:t>
            </a:r>
          </a:p>
          <a:p>
            <a:endParaRPr lang="en-US" sz="1000" dirty="0">
              <a:latin typeface="KG Miss Kindergarten" panose="02000000000000000000" pitchFamily="2" charset="77"/>
            </a:endParaRPr>
          </a:p>
          <a:p>
            <a:r>
              <a:rPr lang="en-US" sz="1100" u="sng" dirty="0">
                <a:latin typeface="KG Miss Kindergarten" panose="02000000000000000000" pitchFamily="2" charset="77"/>
              </a:rPr>
              <a:t>The Parent Will:</a:t>
            </a:r>
          </a:p>
          <a:p>
            <a:pPr marL="171450" indent="-171450">
              <a:buFont typeface="Arial" panose="020B0604020202020204" pitchFamily="34" charset="0"/>
              <a:buChar char="•"/>
            </a:pPr>
            <a:r>
              <a:rPr lang="en-US" sz="1100" dirty="0">
                <a:latin typeface="KG Miss Kindergarten" panose="02000000000000000000" pitchFamily="2" charset="77"/>
              </a:rPr>
              <a:t>Stay informed of their child’s education by checking school/teacher website, read all school communication, etc.</a:t>
            </a:r>
          </a:p>
          <a:p>
            <a:pPr marL="171450" indent="-171450">
              <a:buFont typeface="Arial" panose="020B0604020202020204" pitchFamily="34" charset="0"/>
              <a:buChar char="•"/>
            </a:pPr>
            <a:r>
              <a:rPr lang="en-US" sz="1100" dirty="0">
                <a:latin typeface="KG Miss Kindergarten" panose="02000000000000000000" pitchFamily="2" charset="77"/>
              </a:rPr>
              <a:t>Review homework assignments and offer assistance when needed.</a:t>
            </a:r>
          </a:p>
          <a:p>
            <a:pPr marL="171450" indent="-171450">
              <a:buFont typeface="Arial" panose="020B0604020202020204" pitchFamily="34" charset="0"/>
              <a:buChar char="•"/>
            </a:pPr>
            <a:r>
              <a:rPr lang="en-US" sz="1100" dirty="0">
                <a:latin typeface="KG Miss Kindergarten" panose="02000000000000000000" pitchFamily="2" charset="77"/>
              </a:rPr>
              <a:t>Review assessments on a regular basis, sign report cards, and make every effort to attend Parent-Teacher Conferences.</a:t>
            </a:r>
          </a:p>
          <a:p>
            <a:pPr marL="171450" indent="-171450">
              <a:buFont typeface="Arial" panose="020B0604020202020204" pitchFamily="34" charset="0"/>
              <a:buChar char="•"/>
            </a:pPr>
            <a:r>
              <a:rPr lang="en-US" sz="1100" dirty="0">
                <a:latin typeface="KG Miss Kindergarten" panose="02000000000000000000" pitchFamily="2" charset="77"/>
              </a:rPr>
              <a:t>Demonstrate interest in the student’s well-being by attending school functions, finding opportunities to volunteer, and supporting their student’s school activities.</a:t>
            </a:r>
          </a:p>
          <a:p>
            <a:pPr marL="171450" indent="-171450">
              <a:buFont typeface="Arial" panose="020B0604020202020204" pitchFamily="34" charset="0"/>
              <a:buChar char="•"/>
            </a:pPr>
            <a:r>
              <a:rPr lang="en-US" sz="1100" dirty="0">
                <a:latin typeface="KG Miss Kindergarten" panose="02000000000000000000" pitchFamily="2" charset="77"/>
              </a:rPr>
              <a:t>Commit to read to/with their child for 20 minutes each day.</a:t>
            </a:r>
          </a:p>
          <a:p>
            <a:pPr marL="171450" indent="-171450">
              <a:buFont typeface="Arial" panose="020B0604020202020204" pitchFamily="34" charset="0"/>
              <a:buChar char="•"/>
            </a:pPr>
            <a:r>
              <a:rPr lang="en-US" sz="1100" dirty="0">
                <a:latin typeface="KG Miss Kindergarten" panose="02000000000000000000" pitchFamily="2" charset="77"/>
              </a:rPr>
              <a:t>Ensure that their student gets to school each day, on time, and ready to learn.</a:t>
            </a:r>
          </a:p>
          <a:p>
            <a:pPr marL="171450" indent="-171450">
              <a:buFont typeface="Arial" panose="020B0604020202020204" pitchFamily="34" charset="0"/>
              <a:buChar char="•"/>
            </a:pPr>
            <a:endParaRPr lang="en-US" sz="1100" dirty="0">
              <a:latin typeface="KG Miss Kindergarten" panose="02000000000000000000" pitchFamily="2" charset="77"/>
            </a:endParaRPr>
          </a:p>
          <a:p>
            <a:pPr marL="171450" indent="-171450">
              <a:buFont typeface="Arial" panose="020B0604020202020204" pitchFamily="34" charset="0"/>
              <a:buChar char="•"/>
            </a:pPr>
            <a:endParaRPr lang="en-US" sz="1100" dirty="0">
              <a:latin typeface="KG Miss Kindergarten" panose="02000000000000000000" pitchFamily="2" charset="77"/>
            </a:endParaRPr>
          </a:p>
        </p:txBody>
      </p:sp>
      <p:grpSp>
        <p:nvGrpSpPr>
          <p:cNvPr id="17" name="Group 16">
            <a:extLst>
              <a:ext uri="{FF2B5EF4-FFF2-40B4-BE49-F238E27FC236}">
                <a16:creationId xmlns:a16="http://schemas.microsoft.com/office/drawing/2014/main" id="{5407818B-7EFA-9144-9346-63B1E63ADF2D}"/>
              </a:ext>
            </a:extLst>
          </p:cNvPr>
          <p:cNvGrpSpPr/>
          <p:nvPr/>
        </p:nvGrpSpPr>
        <p:grpSpPr>
          <a:xfrm>
            <a:off x="9335548" y="905690"/>
            <a:ext cx="691216" cy="923330"/>
            <a:chOff x="-751799" y="177819"/>
            <a:chExt cx="691216" cy="923330"/>
          </a:xfrm>
        </p:grpSpPr>
        <p:sp>
          <p:nvSpPr>
            <p:cNvPr id="18" name="Oval 17">
              <a:extLst>
                <a:ext uri="{FF2B5EF4-FFF2-40B4-BE49-F238E27FC236}">
                  <a16:creationId xmlns:a16="http://schemas.microsoft.com/office/drawing/2014/main" id="{9C56D270-23CE-C34D-86B3-DB2A796AD093}"/>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38DC90F-B72B-7448-B6C5-9B40E6F9B47E}"/>
                </a:ext>
              </a:extLst>
            </p:cNvPr>
            <p:cNvSpPr txBox="1"/>
            <p:nvPr/>
          </p:nvSpPr>
          <p:spPr>
            <a:xfrm>
              <a:off x="-751799" y="177819"/>
              <a:ext cx="691216" cy="923330"/>
            </a:xfrm>
            <a:prstGeom prst="rect">
              <a:avLst/>
            </a:prstGeom>
            <a:noFill/>
          </p:spPr>
          <p:txBody>
            <a:bodyPr wrap="none" rtlCol="0">
              <a:spAutoFit/>
            </a:bodyPr>
            <a:lstStyle/>
            <a:p>
              <a:pPr algn="ctr"/>
              <a:r>
                <a:rPr lang="en-US" sz="5400" dirty="0">
                  <a:latin typeface="KG Counting Stars" panose="02000000000000000000" pitchFamily="2" charset="77"/>
                </a:rPr>
                <a:t>2</a:t>
              </a:r>
            </a:p>
          </p:txBody>
        </p:sp>
      </p:grpSp>
      <p:sp>
        <p:nvSpPr>
          <p:cNvPr id="20" name="TextBox 19">
            <a:extLst>
              <a:ext uri="{FF2B5EF4-FFF2-40B4-BE49-F238E27FC236}">
                <a16:creationId xmlns:a16="http://schemas.microsoft.com/office/drawing/2014/main" id="{74698E84-6A57-D045-9BFE-88AB780FFC91}"/>
              </a:ext>
            </a:extLst>
          </p:cNvPr>
          <p:cNvSpPr txBox="1"/>
          <p:nvPr/>
        </p:nvSpPr>
        <p:spPr>
          <a:xfrm>
            <a:off x="3559510" y="5959905"/>
            <a:ext cx="6315384" cy="1661993"/>
          </a:xfrm>
          <a:prstGeom prst="rect">
            <a:avLst/>
          </a:prstGeom>
          <a:noFill/>
          <a:ln w="19050">
            <a:solidFill>
              <a:schemeClr val="tx1"/>
            </a:solidFill>
          </a:ln>
        </p:spPr>
        <p:txBody>
          <a:bodyPr wrap="square" rtlCol="0">
            <a:spAutoFit/>
          </a:bodyPr>
          <a:lstStyle/>
          <a:p>
            <a:pPr algn="ctr"/>
            <a:r>
              <a:rPr lang="en-US" sz="1600" dirty="0">
                <a:latin typeface="KG Red Hands" panose="02000505000000020004" pitchFamily="2" charset="0"/>
              </a:rPr>
              <a:t>Baxter Primary Students</a:t>
            </a:r>
          </a:p>
          <a:p>
            <a:pPr algn="ctr"/>
            <a:r>
              <a:rPr lang="en-US" sz="1000" dirty="0">
                <a:latin typeface="KG Primary Penmanship" panose="02000506000000020003" pitchFamily="2" charset="77"/>
              </a:rPr>
              <a:t>Baxter Primary students joined staff and parents to develop ideas about how they can succeed in school and reach for the stars in math and reading. Students thought of the following ideas to make connections between learning at home and school:</a:t>
            </a:r>
            <a:endParaRPr lang="en-US" sz="1000" dirty="0">
              <a:latin typeface="KG Miss Kindergarten" panose="02000000000000000000" pitchFamily="2" charset="77"/>
            </a:endParaRPr>
          </a:p>
          <a:p>
            <a:r>
              <a:rPr lang="en-US" sz="1100" u="sng" dirty="0">
                <a:latin typeface="KG Miss Kindergarten" panose="02000000000000000000" pitchFamily="2" charset="77"/>
              </a:rPr>
              <a:t>The Student Will:</a:t>
            </a:r>
          </a:p>
          <a:p>
            <a:pPr marL="171450" indent="-171450">
              <a:buFont typeface="Arial" panose="020B0604020202020204" pitchFamily="34" charset="0"/>
              <a:buChar char="•"/>
            </a:pPr>
            <a:r>
              <a:rPr lang="en-US" sz="1100" dirty="0">
                <a:latin typeface="KG Miss Kindergarten" panose="02000000000000000000" pitchFamily="2" charset="77"/>
              </a:rPr>
              <a:t>Do their best in all they do.</a:t>
            </a:r>
          </a:p>
          <a:p>
            <a:pPr marL="171450" indent="-171450">
              <a:buFont typeface="Arial" panose="020B0604020202020204" pitchFamily="34" charset="0"/>
              <a:buChar char="•"/>
            </a:pPr>
            <a:r>
              <a:rPr lang="en-US" sz="1100" dirty="0">
                <a:latin typeface="KG Miss Kindergarten" panose="02000000000000000000" pitchFamily="2" charset="77"/>
              </a:rPr>
              <a:t>Respect the rights of others so learning is not distracted or disrupted.</a:t>
            </a:r>
          </a:p>
          <a:p>
            <a:pPr marL="171450" indent="-171450">
              <a:buFont typeface="Arial" panose="020B0604020202020204" pitchFamily="34" charset="0"/>
              <a:buChar char="•"/>
            </a:pPr>
            <a:r>
              <a:rPr lang="en-US" sz="1100" dirty="0">
                <a:latin typeface="KG Miss Kindergarten" panose="02000000000000000000" pitchFamily="2" charset="77"/>
              </a:rPr>
              <a:t>Come to class prepared and on time with necessary materials.</a:t>
            </a:r>
          </a:p>
          <a:p>
            <a:pPr marL="171450" indent="-171450">
              <a:buFont typeface="Arial" panose="020B0604020202020204" pitchFamily="34" charset="0"/>
              <a:buChar char="•"/>
            </a:pPr>
            <a:r>
              <a:rPr lang="en-US" sz="1100" dirty="0">
                <a:latin typeface="KG Miss Kindergarten" panose="02000000000000000000" pitchFamily="2" charset="77"/>
              </a:rPr>
              <a:t>Give all notices and information from my teacher to my parents and vice-versa.</a:t>
            </a:r>
          </a:p>
          <a:p>
            <a:pPr marL="171450" indent="-171450">
              <a:buFont typeface="Arial" panose="020B0604020202020204" pitchFamily="34" charset="0"/>
              <a:buChar char="•"/>
            </a:pPr>
            <a:r>
              <a:rPr lang="en-US" sz="1100" dirty="0">
                <a:latin typeface="KG Miss Kindergarten" panose="02000000000000000000" pitchFamily="2" charset="77"/>
              </a:rPr>
              <a:t>Read 20 minutes a day with someone outside of school.</a:t>
            </a:r>
          </a:p>
        </p:txBody>
      </p:sp>
      <p:grpSp>
        <p:nvGrpSpPr>
          <p:cNvPr id="24" name="Group 23">
            <a:extLst>
              <a:ext uri="{FF2B5EF4-FFF2-40B4-BE49-F238E27FC236}">
                <a16:creationId xmlns:a16="http://schemas.microsoft.com/office/drawing/2014/main" id="{6D223AAE-15A3-414E-8138-B50C536CFED8}"/>
              </a:ext>
            </a:extLst>
          </p:cNvPr>
          <p:cNvGrpSpPr/>
          <p:nvPr/>
        </p:nvGrpSpPr>
        <p:grpSpPr>
          <a:xfrm>
            <a:off x="9338327" y="5468462"/>
            <a:ext cx="691216" cy="923330"/>
            <a:chOff x="-751799" y="177819"/>
            <a:chExt cx="691216" cy="923330"/>
          </a:xfrm>
        </p:grpSpPr>
        <p:sp>
          <p:nvSpPr>
            <p:cNvPr id="25" name="Oval 24">
              <a:extLst>
                <a:ext uri="{FF2B5EF4-FFF2-40B4-BE49-F238E27FC236}">
                  <a16:creationId xmlns:a16="http://schemas.microsoft.com/office/drawing/2014/main" id="{55762C90-D0B4-C84C-9B20-77A083AFFCD0}"/>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EB1D8E73-7D43-5E49-A545-DA2295191A5C}"/>
                </a:ext>
              </a:extLst>
            </p:cNvPr>
            <p:cNvSpPr txBox="1"/>
            <p:nvPr/>
          </p:nvSpPr>
          <p:spPr>
            <a:xfrm>
              <a:off x="-751799" y="177819"/>
              <a:ext cx="691216" cy="923330"/>
            </a:xfrm>
            <a:prstGeom prst="rect">
              <a:avLst/>
            </a:prstGeom>
            <a:noFill/>
          </p:spPr>
          <p:txBody>
            <a:bodyPr wrap="none" rtlCol="0">
              <a:spAutoFit/>
            </a:bodyPr>
            <a:lstStyle/>
            <a:p>
              <a:pPr algn="ctr"/>
              <a:r>
                <a:rPr lang="en-US" sz="5400" dirty="0">
                  <a:latin typeface="KG Counting Stars" panose="02000000000000000000" pitchFamily="2" charset="77"/>
                </a:rPr>
                <a:t>3</a:t>
              </a:r>
            </a:p>
          </p:txBody>
        </p:sp>
      </p:grpSp>
    </p:spTree>
    <p:extLst>
      <p:ext uri="{BB962C8B-B14F-4D97-AF65-F5344CB8AC3E}">
        <p14:creationId xmlns:p14="http://schemas.microsoft.com/office/powerpoint/2010/main" val="2355355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63DD9C85-E6B7-BF4F-8EE2-EDFFD49105EF}"/>
              </a:ext>
            </a:extLst>
          </p:cNvPr>
          <p:cNvSpPr/>
          <p:nvPr/>
        </p:nvSpPr>
        <p:spPr>
          <a:xfrm>
            <a:off x="6684119" y="1216355"/>
            <a:ext cx="3363878" cy="9264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096B48C2-35E7-D246-AC0D-D044F4CDD792}"/>
              </a:ext>
            </a:extLst>
          </p:cNvPr>
          <p:cNvSpPr txBox="1"/>
          <p:nvPr/>
        </p:nvSpPr>
        <p:spPr>
          <a:xfrm>
            <a:off x="173415" y="177819"/>
            <a:ext cx="2996865" cy="3824124"/>
          </a:xfrm>
          <a:prstGeom prst="rect">
            <a:avLst/>
          </a:prstGeom>
          <a:noFill/>
          <a:ln w="19050">
            <a:solidFill>
              <a:schemeClr val="tx1"/>
            </a:solidFill>
          </a:ln>
        </p:spPr>
        <p:txBody>
          <a:bodyPr wrap="square" rtlCol="0">
            <a:spAutoFit/>
          </a:bodyPr>
          <a:lstStyle/>
          <a:p>
            <a:pPr algn="ctr"/>
            <a:r>
              <a:rPr lang="en-US" sz="1600" dirty="0">
                <a:latin typeface="KG Red Hands" panose="02000505000000020004" pitchFamily="2" charset="0"/>
              </a:rPr>
              <a:t>What is a Family-School Compact?</a:t>
            </a:r>
          </a:p>
          <a:p>
            <a:endParaRPr lang="en-US" sz="1000" dirty="0">
              <a:latin typeface="KG Miss Kindergarten" panose="02000000000000000000" pitchFamily="2" charset="77"/>
            </a:endParaRPr>
          </a:p>
          <a:p>
            <a:r>
              <a:rPr lang="en-US" sz="1000" dirty="0">
                <a:latin typeface="KG Miss Kindergarten" panose="02000000000000000000" pitchFamily="2" charset="77"/>
              </a:rPr>
              <a:t>A School-Parent Compact for Achievement is an agreement that parents, students, and teachers develop together.  It explains how parents and teachers will work together to make sure all our students reach or exceed grade-level standards.</a:t>
            </a:r>
          </a:p>
          <a:p>
            <a:r>
              <a:rPr lang="en-US" sz="1000" dirty="0">
                <a:latin typeface="KG Miss Kindergarten" panose="02000000000000000000" pitchFamily="2" charset="77"/>
              </a:rPr>
              <a:t>Effective Compacts:</a:t>
            </a:r>
          </a:p>
          <a:p>
            <a:pPr marL="285750" indent="-285750">
              <a:buFont typeface="Arial" panose="020B0604020202020204" pitchFamily="34" charset="0"/>
              <a:buChar char="•"/>
            </a:pPr>
            <a:r>
              <a:rPr lang="en-US" sz="1000" dirty="0">
                <a:latin typeface="KG Miss Kindergarten" panose="02000000000000000000" pitchFamily="2" charset="77"/>
              </a:rPr>
              <a:t>Link goals of the school improvement plan</a:t>
            </a:r>
          </a:p>
          <a:p>
            <a:pPr marL="285750" indent="-285750">
              <a:buFont typeface="Arial" panose="020B0604020202020204" pitchFamily="34" charset="0"/>
              <a:buChar char="•"/>
            </a:pPr>
            <a:r>
              <a:rPr lang="en-US" sz="1000" dirty="0">
                <a:latin typeface="KG Miss Kindergarten" panose="02000000000000000000" pitchFamily="2" charset="77"/>
              </a:rPr>
              <a:t>Focus on student learning skills</a:t>
            </a:r>
          </a:p>
          <a:p>
            <a:pPr marL="285750" indent="-285750">
              <a:buFont typeface="Arial" panose="020B0604020202020204" pitchFamily="34" charset="0"/>
              <a:buChar char="•"/>
            </a:pPr>
            <a:r>
              <a:rPr lang="en-US" sz="1000" dirty="0">
                <a:latin typeface="KG Miss Kindergarten" panose="02000000000000000000" pitchFamily="2" charset="77"/>
              </a:rPr>
              <a:t>Describe how teachers will help students develop those skills using high-quality instruction</a:t>
            </a:r>
          </a:p>
          <a:p>
            <a:pPr marL="285750" indent="-285750">
              <a:buFont typeface="Arial" panose="020B0604020202020204" pitchFamily="34" charset="0"/>
              <a:buChar char="•"/>
            </a:pPr>
            <a:r>
              <a:rPr lang="en-US" sz="1000" dirty="0">
                <a:latin typeface="KG Miss Kindergarten" panose="02000000000000000000" pitchFamily="2" charset="77"/>
              </a:rPr>
              <a:t>Share strategies parents can use a home</a:t>
            </a:r>
          </a:p>
          <a:p>
            <a:pPr marL="285750" indent="-285750">
              <a:buFont typeface="Arial" panose="020B0604020202020204" pitchFamily="34" charset="0"/>
              <a:buChar char="•"/>
            </a:pPr>
            <a:r>
              <a:rPr lang="en-US" sz="1000" dirty="0">
                <a:latin typeface="KG Miss Kindergarten" panose="02000000000000000000" pitchFamily="2" charset="77"/>
              </a:rPr>
              <a:t>Explain how teachers and parents will communicate about student progress</a:t>
            </a:r>
          </a:p>
          <a:p>
            <a:pPr marL="285750" indent="-285750">
              <a:buFont typeface="Arial" panose="020B0604020202020204" pitchFamily="34" charset="0"/>
              <a:buChar char="•"/>
            </a:pPr>
            <a:r>
              <a:rPr lang="en-US" sz="1000" dirty="0">
                <a:latin typeface="KG Miss Kindergarten" panose="02000000000000000000" pitchFamily="2" charset="77"/>
              </a:rPr>
              <a:t>Describe opportunities for parents to volunteer, observe, and participate in the classroom</a:t>
            </a:r>
          </a:p>
        </p:txBody>
      </p:sp>
      <p:sp>
        <p:nvSpPr>
          <p:cNvPr id="3" name="TextBox 2">
            <a:extLst>
              <a:ext uri="{FF2B5EF4-FFF2-40B4-BE49-F238E27FC236}">
                <a16:creationId xmlns:a16="http://schemas.microsoft.com/office/drawing/2014/main" id="{ACF4966C-B5BF-654B-AEBF-F10B08086712}"/>
              </a:ext>
            </a:extLst>
          </p:cNvPr>
          <p:cNvSpPr txBox="1"/>
          <p:nvPr/>
        </p:nvSpPr>
        <p:spPr>
          <a:xfrm>
            <a:off x="173415" y="4232526"/>
            <a:ext cx="2996864" cy="3377848"/>
          </a:xfrm>
          <a:prstGeom prst="rect">
            <a:avLst/>
          </a:prstGeom>
          <a:noFill/>
          <a:ln w="19050">
            <a:solidFill>
              <a:schemeClr val="tx1"/>
            </a:solidFill>
          </a:ln>
        </p:spPr>
        <p:txBody>
          <a:bodyPr wrap="square" rtlCol="0">
            <a:spAutoFit/>
          </a:bodyPr>
          <a:lstStyle/>
          <a:p>
            <a:pPr algn="ctr"/>
            <a:r>
              <a:rPr lang="en-US" sz="1600" dirty="0">
                <a:latin typeface="KG Red Hands" panose="02000505000000020004" pitchFamily="2" charset="0"/>
              </a:rPr>
              <a:t>Jointly Developed</a:t>
            </a:r>
          </a:p>
          <a:p>
            <a:endParaRPr lang="en-US" sz="1000" dirty="0">
              <a:latin typeface="KG Miss Kindergarten" panose="02000000000000000000" pitchFamily="2" charset="77"/>
            </a:endParaRPr>
          </a:p>
          <a:p>
            <a:r>
              <a:rPr lang="en-US" sz="1000" dirty="0">
                <a:latin typeface="KG Miss Kindergarten" panose="02000000000000000000" pitchFamily="2" charset="77"/>
              </a:rPr>
              <a:t>The parents, students, and staff at Baxter Primary School developed this School-Parent Compact for Achievement.  Teachers suggested home learning strategies, parents added ideas to make them more specific, and students told us what would help them learn.  Meetings are held each year to review the Compact and make changes based on student needs.</a:t>
            </a:r>
          </a:p>
          <a:p>
            <a:endParaRPr lang="en-US" sz="1100" dirty="0">
              <a:latin typeface="KG Miss Kindergarten" panose="02000000000000000000" pitchFamily="2" charset="77"/>
            </a:endParaRPr>
          </a:p>
          <a:p>
            <a:pPr algn="ctr"/>
            <a:r>
              <a:rPr lang="en-US" sz="900" i="1" dirty="0">
                <a:latin typeface="KG Miss Kindergarten" panose="02000000000000000000" pitchFamily="2" charset="77"/>
              </a:rPr>
              <a:t>Parents can contribute comments at any time.</a:t>
            </a:r>
          </a:p>
          <a:p>
            <a:endParaRPr lang="en-US" sz="1100" dirty="0"/>
          </a:p>
          <a:p>
            <a:pPr algn="ctr"/>
            <a:r>
              <a:rPr lang="en-US" sz="1600" dirty="0">
                <a:latin typeface="KG Red Hands" panose="02000505000000020004" pitchFamily="2" charset="0"/>
              </a:rPr>
              <a:t>Building Partnerships</a:t>
            </a:r>
          </a:p>
          <a:p>
            <a:endParaRPr lang="en-US" sz="1000" dirty="0">
              <a:latin typeface="KG Miss Kindergarten" panose="02000000000000000000" pitchFamily="2" charset="77"/>
            </a:endParaRPr>
          </a:p>
          <a:p>
            <a:r>
              <a:rPr lang="en-US" sz="1000" dirty="0">
                <a:latin typeface="KG Miss Kindergarten" panose="02000000000000000000" pitchFamily="2" charset="77"/>
              </a:rPr>
              <a:t>If you would like to volunteer of participate in the classroom, please contact your child’s classroom teacher or the school at (931) 858-3110.</a:t>
            </a:r>
          </a:p>
        </p:txBody>
      </p:sp>
      <p:sp>
        <p:nvSpPr>
          <p:cNvPr id="4" name="TextBox 3">
            <a:extLst>
              <a:ext uri="{FF2B5EF4-FFF2-40B4-BE49-F238E27FC236}">
                <a16:creationId xmlns:a16="http://schemas.microsoft.com/office/drawing/2014/main" id="{91F52AD3-1BE6-C74F-A00C-6041B7931453}"/>
              </a:ext>
            </a:extLst>
          </p:cNvPr>
          <p:cNvSpPr txBox="1"/>
          <p:nvPr/>
        </p:nvSpPr>
        <p:spPr>
          <a:xfrm>
            <a:off x="3515696" y="177819"/>
            <a:ext cx="2996865" cy="4193456"/>
          </a:xfrm>
          <a:prstGeom prst="rect">
            <a:avLst/>
          </a:prstGeom>
          <a:noFill/>
          <a:ln w="19050">
            <a:solidFill>
              <a:schemeClr val="tx1"/>
            </a:solidFill>
          </a:ln>
        </p:spPr>
        <p:txBody>
          <a:bodyPr wrap="square" rtlCol="0">
            <a:spAutoFit/>
          </a:bodyPr>
          <a:lstStyle/>
          <a:p>
            <a:pPr algn="ctr"/>
            <a:r>
              <a:rPr lang="en-US" sz="1600" dirty="0">
                <a:latin typeface="KG Red Hands" panose="02000505000000020004" pitchFamily="2" charset="0"/>
              </a:rPr>
              <a:t>Activities to Build Partnerships</a:t>
            </a:r>
          </a:p>
          <a:p>
            <a:pPr algn="ctr"/>
            <a:endParaRPr lang="en-US" sz="500" dirty="0">
              <a:latin typeface="KG Miss Kindergarten" panose="02000000000000000000" pitchFamily="2" charset="77"/>
            </a:endParaRPr>
          </a:p>
          <a:p>
            <a:r>
              <a:rPr lang="en-US" sz="1050" dirty="0">
                <a:latin typeface="KG Miss Kindergarten" panose="02000000000000000000" pitchFamily="2" charset="77"/>
              </a:rPr>
              <a:t>Baxter Primary is committed to providing families with resources and opportunities for learning in order to assist parents in working with their child.</a:t>
            </a:r>
          </a:p>
          <a:p>
            <a:r>
              <a:rPr lang="en-US" sz="1050" dirty="0">
                <a:latin typeface="KG Miss Kindergarten" panose="02000000000000000000" pitchFamily="2" charset="77"/>
              </a:rPr>
              <a:t>Our Parent Resource Center (PRC) is located in the STEAM Room FE Room in the Encore Cluster.  This room offers educational games, books, and other materials available to parents to borrow for free. The PRC is open every school day from 7:30am to 3:30 pm.  A variety of Parent Involvement opportunities and Family Learning Nights are offered throughout the year and provide information on our main focus reading and math standards.   The purpose of these nights are to teach the parents how to help their child master these skills at home.  All parents are invited to request specific topics of interest as well.</a:t>
            </a:r>
          </a:p>
        </p:txBody>
      </p:sp>
      <p:sp>
        <p:nvSpPr>
          <p:cNvPr id="5" name="TextBox 4">
            <a:extLst>
              <a:ext uri="{FF2B5EF4-FFF2-40B4-BE49-F238E27FC236}">
                <a16:creationId xmlns:a16="http://schemas.microsoft.com/office/drawing/2014/main" id="{1EB2C03B-451A-9E4E-9213-37652A8E72F3}"/>
              </a:ext>
            </a:extLst>
          </p:cNvPr>
          <p:cNvSpPr txBox="1"/>
          <p:nvPr/>
        </p:nvSpPr>
        <p:spPr>
          <a:xfrm>
            <a:off x="3515696" y="4333650"/>
            <a:ext cx="2996864" cy="3439403"/>
          </a:xfrm>
          <a:prstGeom prst="rect">
            <a:avLst/>
          </a:prstGeom>
          <a:noFill/>
          <a:ln w="19050">
            <a:solidFill>
              <a:schemeClr val="tx1"/>
            </a:solidFill>
          </a:ln>
        </p:spPr>
        <p:txBody>
          <a:bodyPr wrap="square" rtlCol="0">
            <a:spAutoFit/>
          </a:bodyPr>
          <a:lstStyle/>
          <a:p>
            <a:r>
              <a:rPr lang="en-US" sz="1600" dirty="0">
                <a:latin typeface="KG Red Hands" panose="02000505000000020004" pitchFamily="2" charset="0"/>
              </a:rPr>
              <a:t>Communication about </a:t>
            </a:r>
          </a:p>
          <a:p>
            <a:r>
              <a:rPr lang="en-US" sz="1600" dirty="0">
                <a:latin typeface="KG Red Hands" panose="02000505000000020004" pitchFamily="2" charset="0"/>
              </a:rPr>
              <a:t>    Student Learning</a:t>
            </a:r>
          </a:p>
          <a:p>
            <a:endParaRPr lang="en-US" sz="1000" dirty="0">
              <a:latin typeface="KG Miss Kindergarten" panose="02000000000000000000" pitchFamily="2" charset="77"/>
            </a:endParaRPr>
          </a:p>
          <a:p>
            <a:r>
              <a:rPr lang="en-US" sz="1050" dirty="0">
                <a:latin typeface="KG Miss Kindergarten" panose="02000000000000000000" pitchFamily="2" charset="77"/>
              </a:rPr>
              <a:t>Baxter Primary School is committed to frequent two-way communication with families about student learning.  Some of the ways you can expect us to reach you are:</a:t>
            </a:r>
          </a:p>
          <a:p>
            <a:r>
              <a:rPr lang="en-US" sz="1050" b="1" dirty="0">
                <a:latin typeface="KG Miss Kindergarten" panose="02000000000000000000" pitchFamily="2" charset="77"/>
              </a:rPr>
              <a:t>Parent-teacher conferences: </a:t>
            </a:r>
          </a:p>
          <a:p>
            <a:pPr marL="171450" indent="-171450">
              <a:buFont typeface="Arial" panose="020B0604020202020204" pitchFamily="34" charset="0"/>
              <a:buChar char="•"/>
            </a:pPr>
            <a:r>
              <a:rPr lang="en-US" sz="1050" dirty="0">
                <a:latin typeface="KG Miss Kindergarten" panose="02000000000000000000" pitchFamily="2" charset="77"/>
              </a:rPr>
              <a:t>September 13, 2021</a:t>
            </a:r>
          </a:p>
          <a:p>
            <a:pPr marL="171450" indent="-171450">
              <a:buFont typeface="Arial" panose="020B0604020202020204" pitchFamily="34" charset="0"/>
              <a:buChar char="•"/>
            </a:pPr>
            <a:r>
              <a:rPr lang="en-US" sz="1050" dirty="0">
                <a:latin typeface="KG Miss Kindergarten" panose="02000000000000000000" pitchFamily="2" charset="77"/>
              </a:rPr>
              <a:t>February 7, 2022</a:t>
            </a:r>
          </a:p>
          <a:p>
            <a:r>
              <a:rPr lang="en-US" sz="1050" b="1" dirty="0">
                <a:latin typeface="KG Miss Kindergarten" panose="02000000000000000000" pitchFamily="2" charset="77"/>
              </a:rPr>
              <a:t>Student Reports: </a:t>
            </a:r>
            <a:r>
              <a:rPr lang="en-US" sz="1050" dirty="0">
                <a:latin typeface="KG Miss Kindergarten" panose="02000000000000000000" pitchFamily="2" charset="77"/>
              </a:rPr>
              <a:t>issued every nine weeks, in addition to progress reports</a:t>
            </a:r>
          </a:p>
          <a:p>
            <a:r>
              <a:rPr lang="en-US" sz="1050" b="1" dirty="0">
                <a:latin typeface="KG Miss Kindergarten" panose="02000000000000000000" pitchFamily="2" charset="77"/>
              </a:rPr>
              <a:t>Remind: </a:t>
            </a:r>
            <a:r>
              <a:rPr lang="en-US" sz="1050" dirty="0">
                <a:latin typeface="KG Miss Kindergarten" panose="02000000000000000000" pitchFamily="2" charset="77"/>
              </a:rPr>
              <a:t>text message will be sent to all parents who sign up throughout the year.</a:t>
            </a:r>
          </a:p>
          <a:p>
            <a:r>
              <a:rPr lang="en-US" sz="1050" b="1" dirty="0">
                <a:latin typeface="KG Miss Kindergarten" panose="02000000000000000000" pitchFamily="2" charset="77"/>
              </a:rPr>
              <a:t>School-wide Messenger: </a:t>
            </a:r>
            <a:r>
              <a:rPr lang="en-US" sz="1050" dirty="0">
                <a:latin typeface="KG Miss Kindergarten" panose="02000000000000000000" pitchFamily="2" charset="77"/>
              </a:rPr>
              <a:t>send by Ms. Wyatt to all parents/guardians through phone call and/or email.</a:t>
            </a:r>
          </a:p>
        </p:txBody>
      </p:sp>
      <p:pic>
        <p:nvPicPr>
          <p:cNvPr id="8" name="Picture 7">
            <a:extLst>
              <a:ext uri="{FF2B5EF4-FFF2-40B4-BE49-F238E27FC236}">
                <a16:creationId xmlns:a16="http://schemas.microsoft.com/office/drawing/2014/main" id="{55C2B008-067C-634B-ACBA-76835631322D}"/>
              </a:ext>
            </a:extLst>
          </p:cNvPr>
          <p:cNvPicPr>
            <a:picLocks noChangeAspect="1"/>
          </p:cNvPicPr>
          <p:nvPr/>
        </p:nvPicPr>
        <p:blipFill>
          <a:blip r:embed="rId2"/>
          <a:stretch>
            <a:fillRect/>
          </a:stretch>
        </p:blipFill>
        <p:spPr>
          <a:xfrm>
            <a:off x="6990583" y="2409254"/>
            <a:ext cx="2690867" cy="3486368"/>
          </a:xfrm>
          <a:prstGeom prst="rect">
            <a:avLst/>
          </a:prstGeom>
        </p:spPr>
      </p:pic>
      <p:sp>
        <p:nvSpPr>
          <p:cNvPr id="9" name="TextBox 8">
            <a:extLst>
              <a:ext uri="{FF2B5EF4-FFF2-40B4-BE49-F238E27FC236}">
                <a16:creationId xmlns:a16="http://schemas.microsoft.com/office/drawing/2014/main" id="{F8039768-9D25-9C47-BA5C-F934522E8972}"/>
              </a:ext>
            </a:extLst>
          </p:cNvPr>
          <p:cNvSpPr txBox="1"/>
          <p:nvPr/>
        </p:nvSpPr>
        <p:spPr>
          <a:xfrm>
            <a:off x="6748644" y="177819"/>
            <a:ext cx="3286349" cy="923330"/>
          </a:xfrm>
          <a:prstGeom prst="rect">
            <a:avLst/>
          </a:prstGeom>
          <a:noFill/>
        </p:spPr>
        <p:txBody>
          <a:bodyPr wrap="none" rtlCol="0">
            <a:spAutoFit/>
          </a:bodyPr>
          <a:lstStyle/>
          <a:p>
            <a:pPr algn="ctr"/>
            <a:r>
              <a:rPr lang="en-US" dirty="0">
                <a:latin typeface="KG Payphone" panose="02000000000000000000" pitchFamily="2" charset="77"/>
                <a:ea typeface="HelloBestDay Medium" panose="02000603000000000000" pitchFamily="2" charset="0"/>
              </a:rPr>
              <a:t>School-Parent Compact for</a:t>
            </a:r>
          </a:p>
          <a:p>
            <a:pPr algn="ctr"/>
            <a:r>
              <a:rPr lang="en-US" dirty="0">
                <a:latin typeface="KG Payphone" panose="02000000000000000000" pitchFamily="2" charset="77"/>
                <a:ea typeface="HelloBestDay Medium" panose="02000603000000000000" pitchFamily="2" charset="0"/>
              </a:rPr>
              <a:t>student achievement</a:t>
            </a:r>
          </a:p>
          <a:p>
            <a:pPr algn="ctr"/>
            <a:r>
              <a:rPr lang="en-US" dirty="0">
                <a:latin typeface="KG Payphone" panose="02000000000000000000" pitchFamily="2" charset="77"/>
                <a:ea typeface="HelloBestDay Medium" panose="02000603000000000000" pitchFamily="2" charset="0"/>
              </a:rPr>
              <a:t>2021-2022</a:t>
            </a:r>
          </a:p>
        </p:txBody>
      </p:sp>
      <p:sp>
        <p:nvSpPr>
          <p:cNvPr id="10" name="TextBox 9">
            <a:extLst>
              <a:ext uri="{FF2B5EF4-FFF2-40B4-BE49-F238E27FC236}">
                <a16:creationId xmlns:a16="http://schemas.microsoft.com/office/drawing/2014/main" id="{E0982DBA-EA55-AC4E-93F6-332744595711}"/>
              </a:ext>
            </a:extLst>
          </p:cNvPr>
          <p:cNvSpPr txBox="1"/>
          <p:nvPr/>
        </p:nvSpPr>
        <p:spPr>
          <a:xfrm>
            <a:off x="7218518" y="1240849"/>
            <a:ext cx="2336602" cy="861774"/>
          </a:xfrm>
          <a:prstGeom prst="rect">
            <a:avLst/>
          </a:prstGeom>
          <a:noFill/>
        </p:spPr>
        <p:txBody>
          <a:bodyPr wrap="none" rtlCol="0">
            <a:spAutoFit/>
          </a:bodyPr>
          <a:lstStyle/>
          <a:p>
            <a:pPr algn="ctr"/>
            <a:r>
              <a:rPr lang="en-US" sz="3200" dirty="0">
                <a:solidFill>
                  <a:schemeClr val="bg1"/>
                </a:solidFill>
                <a:latin typeface="KG Sorry Not Sorry Chub" panose="02000506000000020004" pitchFamily="2" charset="77"/>
              </a:rPr>
              <a:t>1</a:t>
            </a:r>
            <a:r>
              <a:rPr lang="en-US" sz="3200" baseline="30000" dirty="0">
                <a:solidFill>
                  <a:schemeClr val="bg1"/>
                </a:solidFill>
                <a:latin typeface="KG Sorry Not Sorry Chub" panose="02000506000000020004" pitchFamily="2" charset="77"/>
              </a:rPr>
              <a:t>st</a:t>
            </a:r>
            <a:r>
              <a:rPr lang="en-US" sz="3200" dirty="0">
                <a:solidFill>
                  <a:schemeClr val="bg1"/>
                </a:solidFill>
                <a:latin typeface="KG Sorry Not Sorry Chub" panose="02000506000000020004" pitchFamily="2" charset="77"/>
              </a:rPr>
              <a:t> Grade focus</a:t>
            </a:r>
          </a:p>
          <a:p>
            <a:pPr algn="ctr"/>
            <a:r>
              <a:rPr lang="en-US" dirty="0">
                <a:solidFill>
                  <a:schemeClr val="bg1"/>
                </a:solidFill>
                <a:latin typeface="KG Sorry Not Sorry Chub" panose="02000506000000020004" pitchFamily="2" charset="77"/>
              </a:rPr>
              <a:t>for student success</a:t>
            </a:r>
          </a:p>
        </p:txBody>
      </p:sp>
      <p:sp>
        <p:nvSpPr>
          <p:cNvPr id="11" name="TextBox 10">
            <a:extLst>
              <a:ext uri="{FF2B5EF4-FFF2-40B4-BE49-F238E27FC236}">
                <a16:creationId xmlns:a16="http://schemas.microsoft.com/office/drawing/2014/main" id="{6C08B963-618C-444B-9EC4-551FB8DB8BEF}"/>
              </a:ext>
            </a:extLst>
          </p:cNvPr>
          <p:cNvSpPr txBox="1"/>
          <p:nvPr/>
        </p:nvSpPr>
        <p:spPr>
          <a:xfrm>
            <a:off x="6839209" y="6263089"/>
            <a:ext cx="3054426" cy="461665"/>
          </a:xfrm>
          <a:prstGeom prst="rect">
            <a:avLst/>
          </a:prstGeom>
          <a:noFill/>
        </p:spPr>
        <p:txBody>
          <a:bodyPr wrap="none" rtlCol="0">
            <a:spAutoFit/>
          </a:bodyPr>
          <a:lstStyle/>
          <a:p>
            <a:pPr algn="ctr"/>
            <a:r>
              <a:rPr lang="en-US" sz="2400" dirty="0">
                <a:latin typeface="KG What the Teacher Wants" panose="02000000000000000000" pitchFamily="2" charset="77"/>
              </a:rPr>
              <a:t>Baxter Primary School</a:t>
            </a:r>
          </a:p>
        </p:txBody>
      </p:sp>
      <p:sp>
        <p:nvSpPr>
          <p:cNvPr id="12" name="TextBox 11">
            <a:extLst>
              <a:ext uri="{FF2B5EF4-FFF2-40B4-BE49-F238E27FC236}">
                <a16:creationId xmlns:a16="http://schemas.microsoft.com/office/drawing/2014/main" id="{BF109614-0F35-AD4B-A502-0DDA446F61B5}"/>
              </a:ext>
            </a:extLst>
          </p:cNvPr>
          <p:cNvSpPr txBox="1"/>
          <p:nvPr/>
        </p:nvSpPr>
        <p:spPr>
          <a:xfrm>
            <a:off x="6748643" y="6975107"/>
            <a:ext cx="3279613" cy="969496"/>
          </a:xfrm>
          <a:prstGeom prst="rect">
            <a:avLst/>
          </a:prstGeom>
          <a:noFill/>
        </p:spPr>
        <p:txBody>
          <a:bodyPr wrap="square" rtlCol="0">
            <a:spAutoFit/>
          </a:bodyPr>
          <a:lstStyle/>
          <a:p>
            <a:pPr algn="ctr"/>
            <a:r>
              <a:rPr lang="en-US" sz="1200" dirty="0">
                <a:latin typeface="KG Red Hands" panose="02000505000000020004" pitchFamily="2" charset="0"/>
              </a:rPr>
              <a:t>Ms. Marsha Wyatt , Principal</a:t>
            </a:r>
          </a:p>
          <a:p>
            <a:pPr algn="ctr"/>
            <a:r>
              <a:rPr lang="en-US" sz="1100" dirty="0">
                <a:latin typeface="KG Red Hands" panose="02000505000000020004" pitchFamily="2" charset="0"/>
              </a:rPr>
              <a:t>Mrs. Lacy Loggins, Assistant Principal</a:t>
            </a:r>
          </a:p>
          <a:p>
            <a:pPr algn="ctr"/>
            <a:r>
              <a:rPr lang="en-US" sz="1400" dirty="0">
                <a:latin typeface="KG Red Hands" panose="02000505000000020004" pitchFamily="2" charset="0"/>
                <a:hlinkClick r:id="rId3"/>
              </a:rPr>
              <a:t>www.bpshoneybees.com</a:t>
            </a:r>
            <a:endParaRPr lang="en-US" sz="1400" dirty="0">
              <a:latin typeface="KG Red Hands" panose="02000505000000020004" pitchFamily="2" charset="0"/>
            </a:endParaRPr>
          </a:p>
          <a:p>
            <a:pPr algn="ctr"/>
            <a:endParaRPr lang="en-US" dirty="0"/>
          </a:p>
        </p:txBody>
      </p:sp>
      <p:grpSp>
        <p:nvGrpSpPr>
          <p:cNvPr id="20" name="Group 19">
            <a:extLst>
              <a:ext uri="{FF2B5EF4-FFF2-40B4-BE49-F238E27FC236}">
                <a16:creationId xmlns:a16="http://schemas.microsoft.com/office/drawing/2014/main" id="{083A07F7-BAE3-F64F-868A-4DA3CAC072C5}"/>
              </a:ext>
            </a:extLst>
          </p:cNvPr>
          <p:cNvGrpSpPr/>
          <p:nvPr/>
        </p:nvGrpSpPr>
        <p:grpSpPr>
          <a:xfrm>
            <a:off x="2651772" y="3792982"/>
            <a:ext cx="691215" cy="923330"/>
            <a:chOff x="-751799" y="177819"/>
            <a:chExt cx="691215" cy="923330"/>
          </a:xfrm>
        </p:grpSpPr>
        <p:sp>
          <p:nvSpPr>
            <p:cNvPr id="19" name="Oval 18">
              <a:extLst>
                <a:ext uri="{FF2B5EF4-FFF2-40B4-BE49-F238E27FC236}">
                  <a16:creationId xmlns:a16="http://schemas.microsoft.com/office/drawing/2014/main" id="{34E8A9DF-282B-3E4D-B47A-8142F0A2F9D2}"/>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0110480F-7EFC-4D49-A338-0E99AAAC807B}"/>
                </a:ext>
              </a:extLst>
            </p:cNvPr>
            <p:cNvSpPr txBox="1"/>
            <p:nvPr/>
          </p:nvSpPr>
          <p:spPr>
            <a:xfrm>
              <a:off x="-751799" y="177819"/>
              <a:ext cx="691215" cy="923330"/>
            </a:xfrm>
            <a:prstGeom prst="rect">
              <a:avLst/>
            </a:prstGeom>
            <a:noFill/>
          </p:spPr>
          <p:txBody>
            <a:bodyPr wrap="none" rtlCol="0">
              <a:spAutoFit/>
            </a:bodyPr>
            <a:lstStyle/>
            <a:p>
              <a:pPr algn="ctr"/>
              <a:r>
                <a:rPr lang="en-US" sz="5400" dirty="0">
                  <a:latin typeface="KG Counting Stars" panose="02000000000000000000" pitchFamily="2" charset="77"/>
                </a:rPr>
                <a:t>5</a:t>
              </a:r>
            </a:p>
          </p:txBody>
        </p:sp>
      </p:grpSp>
      <p:grpSp>
        <p:nvGrpSpPr>
          <p:cNvPr id="22" name="Group 21">
            <a:extLst>
              <a:ext uri="{FF2B5EF4-FFF2-40B4-BE49-F238E27FC236}">
                <a16:creationId xmlns:a16="http://schemas.microsoft.com/office/drawing/2014/main" id="{8AEB553E-82D5-404D-B01D-72D92D6EC4AC}"/>
              </a:ext>
            </a:extLst>
          </p:cNvPr>
          <p:cNvGrpSpPr/>
          <p:nvPr/>
        </p:nvGrpSpPr>
        <p:grpSpPr>
          <a:xfrm>
            <a:off x="5994055" y="-252415"/>
            <a:ext cx="691215" cy="923330"/>
            <a:chOff x="-751799" y="177819"/>
            <a:chExt cx="691215" cy="923330"/>
          </a:xfrm>
        </p:grpSpPr>
        <p:sp>
          <p:nvSpPr>
            <p:cNvPr id="23" name="Oval 22">
              <a:extLst>
                <a:ext uri="{FF2B5EF4-FFF2-40B4-BE49-F238E27FC236}">
                  <a16:creationId xmlns:a16="http://schemas.microsoft.com/office/drawing/2014/main" id="{B890F6A0-F02B-1A4A-A6DF-ED7327F0666B}"/>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6AA27EBE-443C-F14D-AE4E-E7C7CF2E6192}"/>
                </a:ext>
              </a:extLst>
            </p:cNvPr>
            <p:cNvSpPr txBox="1"/>
            <p:nvPr/>
          </p:nvSpPr>
          <p:spPr>
            <a:xfrm>
              <a:off x="-751799" y="177819"/>
              <a:ext cx="691215" cy="923330"/>
            </a:xfrm>
            <a:prstGeom prst="rect">
              <a:avLst/>
            </a:prstGeom>
            <a:noFill/>
          </p:spPr>
          <p:txBody>
            <a:bodyPr wrap="none" rtlCol="0">
              <a:spAutoFit/>
            </a:bodyPr>
            <a:lstStyle/>
            <a:p>
              <a:pPr algn="ctr"/>
              <a:r>
                <a:rPr lang="en-US" sz="5400" dirty="0">
                  <a:latin typeface="KG Counting Stars" panose="02000000000000000000" pitchFamily="2" charset="77"/>
                </a:rPr>
                <a:t>4</a:t>
              </a:r>
            </a:p>
          </p:txBody>
        </p:sp>
      </p:grpSp>
      <p:grpSp>
        <p:nvGrpSpPr>
          <p:cNvPr id="25" name="Group 24">
            <a:extLst>
              <a:ext uri="{FF2B5EF4-FFF2-40B4-BE49-F238E27FC236}">
                <a16:creationId xmlns:a16="http://schemas.microsoft.com/office/drawing/2014/main" id="{4F4CB8B8-5F27-5441-B5FF-6378B837B16B}"/>
              </a:ext>
            </a:extLst>
          </p:cNvPr>
          <p:cNvGrpSpPr/>
          <p:nvPr/>
        </p:nvGrpSpPr>
        <p:grpSpPr>
          <a:xfrm>
            <a:off x="5992904" y="3886200"/>
            <a:ext cx="691215" cy="923330"/>
            <a:chOff x="-751799" y="177819"/>
            <a:chExt cx="691215" cy="923330"/>
          </a:xfrm>
        </p:grpSpPr>
        <p:sp>
          <p:nvSpPr>
            <p:cNvPr id="26" name="Oval 25">
              <a:extLst>
                <a:ext uri="{FF2B5EF4-FFF2-40B4-BE49-F238E27FC236}">
                  <a16:creationId xmlns:a16="http://schemas.microsoft.com/office/drawing/2014/main" id="{AA0370AB-7063-4C48-963B-03E90A31B427}"/>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2DB7D7D1-EF9E-6744-8403-61757D35AF49}"/>
                </a:ext>
              </a:extLst>
            </p:cNvPr>
            <p:cNvSpPr txBox="1"/>
            <p:nvPr/>
          </p:nvSpPr>
          <p:spPr>
            <a:xfrm>
              <a:off x="-751799" y="177819"/>
              <a:ext cx="691215" cy="923330"/>
            </a:xfrm>
            <a:prstGeom prst="rect">
              <a:avLst/>
            </a:prstGeom>
            <a:noFill/>
          </p:spPr>
          <p:txBody>
            <a:bodyPr wrap="none" rtlCol="0">
              <a:spAutoFit/>
            </a:bodyPr>
            <a:lstStyle/>
            <a:p>
              <a:pPr algn="ctr"/>
              <a:r>
                <a:rPr lang="en-US" sz="5400" dirty="0">
                  <a:latin typeface="KG Counting Stars" panose="02000000000000000000" pitchFamily="2" charset="77"/>
                </a:rPr>
                <a:t>6</a:t>
              </a:r>
            </a:p>
          </p:txBody>
        </p:sp>
      </p:grpSp>
    </p:spTree>
    <p:extLst>
      <p:ext uri="{BB962C8B-B14F-4D97-AF65-F5344CB8AC3E}">
        <p14:creationId xmlns:p14="http://schemas.microsoft.com/office/powerpoint/2010/main" val="884142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D4AB626-6378-0A49-B327-FD835217B320}"/>
              </a:ext>
            </a:extLst>
          </p:cNvPr>
          <p:cNvSpPr/>
          <p:nvPr/>
        </p:nvSpPr>
        <p:spPr>
          <a:xfrm>
            <a:off x="3356046" y="220471"/>
            <a:ext cx="6702353" cy="92641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954D714-543D-2D4B-BFB8-74BEA78A0E44}"/>
              </a:ext>
            </a:extLst>
          </p:cNvPr>
          <p:cNvSpPr txBox="1"/>
          <p:nvPr/>
        </p:nvSpPr>
        <p:spPr>
          <a:xfrm>
            <a:off x="3897735" y="258571"/>
            <a:ext cx="5614565" cy="861774"/>
          </a:xfrm>
          <a:prstGeom prst="rect">
            <a:avLst/>
          </a:prstGeom>
          <a:noFill/>
        </p:spPr>
        <p:txBody>
          <a:bodyPr wrap="square" rtlCol="0">
            <a:spAutoFit/>
          </a:bodyPr>
          <a:lstStyle/>
          <a:p>
            <a:pPr algn="ctr"/>
            <a:r>
              <a:rPr lang="en-US" sz="3200" dirty="0">
                <a:solidFill>
                  <a:schemeClr val="bg1"/>
                </a:solidFill>
                <a:latin typeface="KG Sorry Not Sorry Chub" panose="02000506000000020004" pitchFamily="2" charset="77"/>
              </a:rPr>
              <a:t>teachers, parents, students </a:t>
            </a:r>
          </a:p>
          <a:p>
            <a:pPr algn="ctr"/>
            <a:r>
              <a:rPr lang="en-US" dirty="0">
                <a:solidFill>
                  <a:schemeClr val="bg1"/>
                </a:solidFill>
                <a:latin typeface="KG Sorry Not Sorry Chub" panose="02000506000000020004" pitchFamily="2" charset="77"/>
              </a:rPr>
              <a:t>- together for success</a:t>
            </a:r>
            <a:endParaRPr lang="en-US" sz="3200" dirty="0">
              <a:solidFill>
                <a:schemeClr val="bg1"/>
              </a:solidFill>
              <a:latin typeface="KG Sorry Not Sorry Chub" panose="02000506000000020004" pitchFamily="2" charset="77"/>
            </a:endParaRPr>
          </a:p>
        </p:txBody>
      </p:sp>
      <p:sp>
        <p:nvSpPr>
          <p:cNvPr id="7" name="TextBox 6">
            <a:extLst>
              <a:ext uri="{FF2B5EF4-FFF2-40B4-BE49-F238E27FC236}">
                <a16:creationId xmlns:a16="http://schemas.microsoft.com/office/drawing/2014/main" id="{F8A156FE-BDA8-EA40-BD5E-B94292D0EC28}"/>
              </a:ext>
            </a:extLst>
          </p:cNvPr>
          <p:cNvSpPr txBox="1"/>
          <p:nvPr/>
        </p:nvSpPr>
        <p:spPr>
          <a:xfrm>
            <a:off x="183506" y="1250923"/>
            <a:ext cx="2996865" cy="6370975"/>
          </a:xfrm>
          <a:prstGeom prst="rect">
            <a:avLst/>
          </a:prstGeom>
          <a:noFill/>
          <a:ln w="19050">
            <a:solidFill>
              <a:schemeClr val="tx1"/>
            </a:solidFill>
          </a:ln>
        </p:spPr>
        <p:txBody>
          <a:bodyPr wrap="square" rtlCol="0">
            <a:spAutoFit/>
          </a:bodyPr>
          <a:lstStyle/>
          <a:p>
            <a:pPr algn="ctr"/>
            <a:r>
              <a:rPr lang="en-US" sz="1600" dirty="0">
                <a:latin typeface="KG Red Hands" panose="02000505000000020004" pitchFamily="2" charset="0"/>
              </a:rPr>
              <a:t>District Goals</a:t>
            </a:r>
          </a:p>
          <a:p>
            <a:endParaRPr lang="en-US" sz="1100" dirty="0">
              <a:latin typeface="KG Miss Kindergarten" panose="02000000000000000000" pitchFamily="2" charset="77"/>
            </a:endParaRPr>
          </a:p>
          <a:p>
            <a:r>
              <a:rPr lang="en-US" sz="1200" dirty="0">
                <a:latin typeface="KG Miss Kindergarten" panose="02000000000000000000" pitchFamily="2" charset="77"/>
              </a:rPr>
              <a:t>Putnam County Goals</a:t>
            </a:r>
          </a:p>
          <a:p>
            <a:r>
              <a:rPr lang="en-US" sz="1200" dirty="0">
                <a:latin typeface="KG Miss Kindergarten" panose="02000000000000000000" pitchFamily="2" charset="77"/>
              </a:rPr>
              <a:t>The Putnam County Board of Education sets goals for the entire district.</a:t>
            </a:r>
          </a:p>
          <a:p>
            <a:endParaRPr lang="en-US" sz="1200" dirty="0">
              <a:latin typeface="KG Miss Kindergarten" panose="02000000000000000000" pitchFamily="2" charset="77"/>
            </a:endParaRPr>
          </a:p>
          <a:p>
            <a:r>
              <a:rPr lang="en-US" sz="1200" dirty="0">
                <a:latin typeface="KG Miss Kindergarten" panose="02000000000000000000" pitchFamily="2" charset="77"/>
              </a:rPr>
              <a:t>District goals for 2020-2021:</a:t>
            </a:r>
          </a:p>
          <a:p>
            <a:pPr marL="171450" indent="-171450">
              <a:buFont typeface="Arial" panose="020B0604020202020204" pitchFamily="34" charset="0"/>
              <a:buChar char="•"/>
            </a:pPr>
            <a:r>
              <a:rPr lang="en-US" sz="1200" dirty="0">
                <a:latin typeface="KG Miss Kindergarten" panose="02000000000000000000" pitchFamily="2" charset="77"/>
              </a:rPr>
              <a:t>English/Language Arts – Grades 4-8 will score at least a Level 3 in growth and read the 50</a:t>
            </a:r>
            <a:r>
              <a:rPr lang="en-US" sz="1200" baseline="30000" dirty="0">
                <a:latin typeface="KG Miss Kindergarten" panose="02000000000000000000" pitchFamily="2" charset="77"/>
              </a:rPr>
              <a:t>th</a:t>
            </a:r>
            <a:r>
              <a:rPr lang="en-US" sz="1200" dirty="0">
                <a:latin typeface="KG Miss Kindergarten" panose="02000000000000000000" pitchFamily="2" charset="77"/>
              </a:rPr>
              <a:t> Mean NCE in grades 4-8.</a:t>
            </a:r>
          </a:p>
          <a:p>
            <a:pPr marL="171450" indent="-171450">
              <a:buFont typeface="Arial" panose="020B0604020202020204" pitchFamily="34" charset="0"/>
              <a:buChar char="•"/>
            </a:pPr>
            <a:r>
              <a:rPr lang="en-US" sz="1200" dirty="0">
                <a:latin typeface="KG Miss Kindergarten" panose="02000000000000000000" pitchFamily="2" charset="77"/>
              </a:rPr>
              <a:t>Math – Grades 4-8 will score at least a level 3 in growth with 50% of the quintiles in these grades maintaining or outpacing their peers.</a:t>
            </a:r>
          </a:p>
          <a:p>
            <a:pPr marL="171450" indent="-171450">
              <a:buFont typeface="Arial" panose="020B0604020202020204" pitchFamily="34" charset="0"/>
              <a:buChar char="•"/>
            </a:pPr>
            <a:r>
              <a:rPr lang="en-US" sz="1200" dirty="0">
                <a:latin typeface="KG Miss Kindergarten" panose="02000000000000000000" pitchFamily="2" charset="77"/>
              </a:rPr>
              <a:t>Reading – 60% of students in grades 1-2 will be reading on grade level.</a:t>
            </a:r>
          </a:p>
          <a:p>
            <a:pPr marL="171450" indent="-171450">
              <a:buFont typeface="Arial" panose="020B0604020202020204" pitchFamily="34" charset="0"/>
              <a:buChar char="•"/>
            </a:pPr>
            <a:r>
              <a:rPr lang="en-US" sz="1200" dirty="0">
                <a:latin typeface="KG Miss Kindergarten" panose="02000000000000000000" pitchFamily="2" charset="77"/>
              </a:rPr>
              <a:t>Meet all four ACT College and Career Readiness Benchmarks.</a:t>
            </a:r>
          </a:p>
          <a:p>
            <a:pPr marL="171450" indent="-171450">
              <a:buFont typeface="Arial" panose="020B0604020202020204" pitchFamily="34" charset="0"/>
              <a:buChar char="•"/>
            </a:pPr>
            <a:r>
              <a:rPr lang="en-US" sz="1200" dirty="0">
                <a:latin typeface="KG Miss Kindergarten" panose="02000000000000000000" pitchFamily="2" charset="77"/>
              </a:rPr>
              <a:t>Meet the needs of the whole child. </a:t>
            </a:r>
          </a:p>
          <a:p>
            <a:pPr marL="171450" indent="-171450">
              <a:buFont typeface="Arial" panose="020B0604020202020204" pitchFamily="34" charset="0"/>
              <a:buChar char="•"/>
            </a:pPr>
            <a:endParaRPr lang="en-US" sz="1100" dirty="0">
              <a:latin typeface="KG Miss Kindergarten" panose="02000000000000000000" pitchFamily="2" charset="77"/>
            </a:endParaRPr>
          </a:p>
          <a:p>
            <a:pPr marL="171450" indent="-171450">
              <a:buFont typeface="Arial" panose="020B0604020202020204" pitchFamily="34" charset="0"/>
              <a:buChar char="•"/>
            </a:pPr>
            <a:endParaRPr lang="en-US" sz="1100" dirty="0">
              <a:latin typeface="KG Miss Kindergarten" panose="02000000000000000000" pitchFamily="2" charset="77"/>
            </a:endParaRPr>
          </a:p>
          <a:p>
            <a:pPr algn="ctr"/>
            <a:r>
              <a:rPr lang="en-US" sz="1600" dirty="0">
                <a:latin typeface="KG Red Hands" panose="02000505000000020004" pitchFamily="2" charset="0"/>
              </a:rPr>
              <a:t>School Goals</a:t>
            </a:r>
          </a:p>
          <a:p>
            <a:endParaRPr lang="en-US" sz="1100" dirty="0">
              <a:latin typeface="KG Miss Kindergarten" panose="02000000000000000000" pitchFamily="2" charset="77"/>
            </a:endParaRPr>
          </a:p>
          <a:p>
            <a:pPr marL="171450" indent="-171450">
              <a:buFont typeface="Arial" panose="020B0604020202020204" pitchFamily="34" charset="0"/>
              <a:buChar char="•"/>
            </a:pPr>
            <a:r>
              <a:rPr lang="en-US" sz="1200" dirty="0">
                <a:latin typeface="KG Miss Kindergarten" panose="02000000000000000000" pitchFamily="2" charset="77"/>
              </a:rPr>
              <a:t>60% of students will meet or exceed their RIT score on the MAP test.</a:t>
            </a:r>
          </a:p>
          <a:p>
            <a:endParaRPr lang="en-US" sz="1100" dirty="0">
              <a:latin typeface="KG Miss Kindergarten" panose="02000000000000000000" pitchFamily="2" charset="77"/>
            </a:endParaRPr>
          </a:p>
          <a:p>
            <a:endParaRPr lang="en-US" sz="1100" dirty="0">
              <a:latin typeface="KG Miss Kindergarten" panose="02000000000000000000" pitchFamily="2" charset="77"/>
            </a:endParaRPr>
          </a:p>
          <a:p>
            <a:endParaRPr lang="en-US" sz="1100" dirty="0">
              <a:latin typeface="KG Miss Kindergarten" panose="02000000000000000000" pitchFamily="2" charset="77"/>
            </a:endParaRPr>
          </a:p>
          <a:p>
            <a:endParaRPr lang="en-US" sz="1100" dirty="0">
              <a:latin typeface="KG Miss Kindergarten" panose="02000000000000000000" pitchFamily="2" charset="77"/>
            </a:endParaRPr>
          </a:p>
        </p:txBody>
      </p:sp>
      <p:grpSp>
        <p:nvGrpSpPr>
          <p:cNvPr id="8" name="Group 7">
            <a:extLst>
              <a:ext uri="{FF2B5EF4-FFF2-40B4-BE49-F238E27FC236}">
                <a16:creationId xmlns:a16="http://schemas.microsoft.com/office/drawing/2014/main" id="{D0A0CE0C-27A6-5741-B2A9-0060309D201B}"/>
              </a:ext>
            </a:extLst>
          </p:cNvPr>
          <p:cNvGrpSpPr/>
          <p:nvPr/>
        </p:nvGrpSpPr>
        <p:grpSpPr>
          <a:xfrm>
            <a:off x="2647262" y="808482"/>
            <a:ext cx="691215" cy="923330"/>
            <a:chOff x="-751799" y="177819"/>
            <a:chExt cx="691215" cy="923330"/>
          </a:xfrm>
        </p:grpSpPr>
        <p:sp>
          <p:nvSpPr>
            <p:cNvPr id="9" name="Oval 8">
              <a:extLst>
                <a:ext uri="{FF2B5EF4-FFF2-40B4-BE49-F238E27FC236}">
                  <a16:creationId xmlns:a16="http://schemas.microsoft.com/office/drawing/2014/main" id="{8F86F164-5347-1848-9CFA-FCE63A1DC814}"/>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34CE60BC-D3C1-2942-9E7D-513B22B2D211}"/>
                </a:ext>
              </a:extLst>
            </p:cNvPr>
            <p:cNvSpPr txBox="1"/>
            <p:nvPr/>
          </p:nvSpPr>
          <p:spPr>
            <a:xfrm>
              <a:off x="-751799" y="177819"/>
              <a:ext cx="691215" cy="923330"/>
            </a:xfrm>
            <a:prstGeom prst="rect">
              <a:avLst/>
            </a:prstGeom>
            <a:noFill/>
          </p:spPr>
          <p:txBody>
            <a:bodyPr wrap="none" rtlCol="0">
              <a:spAutoFit/>
            </a:bodyPr>
            <a:lstStyle/>
            <a:p>
              <a:pPr algn="ctr"/>
              <a:r>
                <a:rPr lang="en-US" sz="5400" dirty="0">
                  <a:latin typeface="KG Counting Stars" panose="02000000000000000000" pitchFamily="2" charset="77"/>
                </a:rPr>
                <a:t>*</a:t>
              </a:r>
            </a:p>
          </p:txBody>
        </p:sp>
      </p:grpSp>
      <p:sp>
        <p:nvSpPr>
          <p:cNvPr id="11" name="TextBox 10">
            <a:extLst>
              <a:ext uri="{FF2B5EF4-FFF2-40B4-BE49-F238E27FC236}">
                <a16:creationId xmlns:a16="http://schemas.microsoft.com/office/drawing/2014/main" id="{5522179F-C01F-7C4E-99A4-C4E0FAF0E2DF}"/>
              </a:ext>
            </a:extLst>
          </p:cNvPr>
          <p:cNvSpPr txBox="1"/>
          <p:nvPr/>
        </p:nvSpPr>
        <p:spPr>
          <a:xfrm>
            <a:off x="183506" y="233171"/>
            <a:ext cx="3043555" cy="707886"/>
          </a:xfrm>
          <a:prstGeom prst="rect">
            <a:avLst/>
          </a:prstGeom>
          <a:noFill/>
        </p:spPr>
        <p:txBody>
          <a:bodyPr wrap="square" rtlCol="0">
            <a:spAutoFit/>
          </a:bodyPr>
          <a:lstStyle/>
          <a:p>
            <a:pPr algn="ctr"/>
            <a:r>
              <a:rPr lang="en-US" sz="2000" b="1" dirty="0">
                <a:latin typeface="KG Payphone" panose="02000000000000000000" pitchFamily="2" charset="77"/>
              </a:rPr>
              <a:t>Our Goals for Student Achievement</a:t>
            </a:r>
          </a:p>
        </p:txBody>
      </p:sp>
      <p:sp>
        <p:nvSpPr>
          <p:cNvPr id="12" name="TextBox 11">
            <a:extLst>
              <a:ext uri="{FF2B5EF4-FFF2-40B4-BE49-F238E27FC236}">
                <a16:creationId xmlns:a16="http://schemas.microsoft.com/office/drawing/2014/main" id="{A201DF26-7A7F-624B-9315-6331DC213ECB}"/>
              </a:ext>
            </a:extLst>
          </p:cNvPr>
          <p:cNvSpPr txBox="1"/>
          <p:nvPr/>
        </p:nvSpPr>
        <p:spPr>
          <a:xfrm>
            <a:off x="3559510" y="1329255"/>
            <a:ext cx="2996865" cy="4385816"/>
          </a:xfrm>
          <a:prstGeom prst="rect">
            <a:avLst/>
          </a:prstGeom>
          <a:noFill/>
          <a:ln w="19050">
            <a:solidFill>
              <a:schemeClr val="tx1"/>
            </a:solidFill>
          </a:ln>
        </p:spPr>
        <p:txBody>
          <a:bodyPr wrap="square" rtlCol="0">
            <a:spAutoFit/>
          </a:bodyPr>
          <a:lstStyle/>
          <a:p>
            <a:pPr algn="ctr"/>
            <a:r>
              <a:rPr lang="en-US" sz="1600" dirty="0">
                <a:latin typeface="KG Red Hands" panose="02000505000000020004" pitchFamily="2" charset="0"/>
              </a:rPr>
              <a:t>At School</a:t>
            </a:r>
          </a:p>
          <a:p>
            <a:endParaRPr lang="en-US" sz="1000" dirty="0">
              <a:latin typeface="KG Miss Kindergarten" panose="02000000000000000000" pitchFamily="2" charset="77"/>
            </a:endParaRPr>
          </a:p>
          <a:p>
            <a:r>
              <a:rPr lang="en-US" sz="1100" u="sng" dirty="0">
                <a:latin typeface="KG Miss Kindergarten" panose="02000000000000000000" pitchFamily="2" charset="77"/>
              </a:rPr>
              <a:t>The Teacher Will:</a:t>
            </a:r>
          </a:p>
          <a:p>
            <a:pPr marL="171450" indent="-171450">
              <a:buFont typeface="Arial" panose="020B0604020202020204" pitchFamily="34" charset="0"/>
              <a:buChar char="•"/>
            </a:pPr>
            <a:r>
              <a:rPr lang="en-US" sz="1100" dirty="0">
                <a:latin typeface="KG Miss Kindergarten" panose="02000000000000000000" pitchFamily="2" charset="77"/>
              </a:rPr>
              <a:t>Provide high quality curriculum and instruction using Tennessee State Standards for Reading and Math so that students will meet the State’s academic achievement standards, as well as both District and School goals.</a:t>
            </a:r>
          </a:p>
          <a:p>
            <a:pPr marL="171450" indent="-171450">
              <a:buFont typeface="Arial" panose="020B0604020202020204" pitchFamily="34" charset="0"/>
              <a:buChar char="•"/>
            </a:pPr>
            <a:r>
              <a:rPr lang="en-US" sz="1100" dirty="0">
                <a:latin typeface="KG Miss Kindergarten" panose="02000000000000000000" pitchFamily="2" charset="77"/>
              </a:rPr>
              <a:t>Provide instruction in the subject/grade level for which they are responsible.</a:t>
            </a:r>
          </a:p>
          <a:p>
            <a:pPr marL="171450" indent="-171450">
              <a:buFont typeface="Arial" panose="020B0604020202020204" pitchFamily="34" charset="0"/>
              <a:buChar char="•"/>
            </a:pPr>
            <a:r>
              <a:rPr lang="en-US" sz="1100" dirty="0">
                <a:latin typeface="KG Miss Kindergarten" panose="02000000000000000000" pitchFamily="2" charset="77"/>
              </a:rPr>
              <a:t>Provide a safe, pleasant, and drug-free atmosphere for learning.</a:t>
            </a:r>
          </a:p>
          <a:p>
            <a:pPr marL="171450" indent="-171450">
              <a:buFont typeface="Arial" panose="020B0604020202020204" pitchFamily="34" charset="0"/>
              <a:buChar char="•"/>
            </a:pPr>
            <a:r>
              <a:rPr lang="en-US" sz="1100" dirty="0">
                <a:latin typeface="KG Miss Kindergarten" panose="02000000000000000000" pitchFamily="2" charset="77"/>
              </a:rPr>
              <a:t>Explain assignments and deadlines clearly to students.</a:t>
            </a:r>
          </a:p>
          <a:p>
            <a:pPr marL="171450" indent="-171450">
              <a:buFont typeface="Arial" panose="020B0604020202020204" pitchFamily="34" charset="0"/>
              <a:buChar char="•"/>
            </a:pPr>
            <a:r>
              <a:rPr lang="en-US" sz="1100" dirty="0">
                <a:latin typeface="KG Miss Kindergarten" panose="02000000000000000000" pitchFamily="2" charset="77"/>
              </a:rPr>
              <a:t>Provide clear assessments of student progress and achievement to both the student and parent/guardian on a timely basis.</a:t>
            </a:r>
          </a:p>
          <a:p>
            <a:pPr marL="171450" indent="-171450">
              <a:buFont typeface="Arial" panose="020B0604020202020204" pitchFamily="34" charset="0"/>
              <a:buChar char="•"/>
            </a:pPr>
            <a:r>
              <a:rPr lang="en-US" sz="1100" dirty="0">
                <a:latin typeface="KG Miss Kindergarten" panose="02000000000000000000" pitchFamily="2" charset="77"/>
              </a:rPr>
              <a:t>Be available for conferencing with the parent/guardian as necessary.</a:t>
            </a:r>
          </a:p>
          <a:p>
            <a:pPr marL="171450" indent="-171450">
              <a:buFont typeface="Arial" panose="020B0604020202020204" pitchFamily="34" charset="0"/>
              <a:buChar char="•"/>
            </a:pPr>
            <a:r>
              <a:rPr lang="en-US" sz="1100" dirty="0">
                <a:latin typeface="KG Miss Kindergarten" panose="02000000000000000000" pitchFamily="2" charset="77"/>
              </a:rPr>
              <a:t>Provide parent opportunities to volunteer, participate, and observe classroom activities.</a:t>
            </a:r>
          </a:p>
        </p:txBody>
      </p:sp>
      <p:grpSp>
        <p:nvGrpSpPr>
          <p:cNvPr id="13" name="Group 12">
            <a:extLst>
              <a:ext uri="{FF2B5EF4-FFF2-40B4-BE49-F238E27FC236}">
                <a16:creationId xmlns:a16="http://schemas.microsoft.com/office/drawing/2014/main" id="{3745065E-3DBA-C043-A2B0-EFCAAD3A636B}"/>
              </a:ext>
            </a:extLst>
          </p:cNvPr>
          <p:cNvGrpSpPr/>
          <p:nvPr/>
        </p:nvGrpSpPr>
        <p:grpSpPr>
          <a:xfrm>
            <a:off x="6037869" y="899021"/>
            <a:ext cx="691215" cy="923330"/>
            <a:chOff x="-751799" y="177819"/>
            <a:chExt cx="691215" cy="923330"/>
          </a:xfrm>
        </p:grpSpPr>
        <p:sp>
          <p:nvSpPr>
            <p:cNvPr id="14" name="Oval 13">
              <a:extLst>
                <a:ext uri="{FF2B5EF4-FFF2-40B4-BE49-F238E27FC236}">
                  <a16:creationId xmlns:a16="http://schemas.microsoft.com/office/drawing/2014/main" id="{B95B7B8F-CA6E-464F-9159-B2219BDF2B16}"/>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AB54C83-DD60-6E46-9A8E-0291106F7D17}"/>
                </a:ext>
              </a:extLst>
            </p:cNvPr>
            <p:cNvSpPr txBox="1"/>
            <p:nvPr/>
          </p:nvSpPr>
          <p:spPr>
            <a:xfrm>
              <a:off x="-751799" y="177819"/>
              <a:ext cx="691215" cy="923330"/>
            </a:xfrm>
            <a:prstGeom prst="rect">
              <a:avLst/>
            </a:prstGeom>
            <a:noFill/>
          </p:spPr>
          <p:txBody>
            <a:bodyPr wrap="none" rtlCol="0">
              <a:spAutoFit/>
            </a:bodyPr>
            <a:lstStyle/>
            <a:p>
              <a:pPr algn="ctr"/>
              <a:r>
                <a:rPr lang="en-US" sz="5400" dirty="0">
                  <a:latin typeface="KG Counting Stars" panose="02000000000000000000" pitchFamily="2" charset="77"/>
                </a:rPr>
                <a:t>1</a:t>
              </a:r>
            </a:p>
          </p:txBody>
        </p:sp>
      </p:grpSp>
      <p:sp>
        <p:nvSpPr>
          <p:cNvPr id="16" name="TextBox 15">
            <a:extLst>
              <a:ext uri="{FF2B5EF4-FFF2-40B4-BE49-F238E27FC236}">
                <a16:creationId xmlns:a16="http://schemas.microsoft.com/office/drawing/2014/main" id="{BC1CF55B-BECC-6644-998D-83F4B872C7A4}"/>
              </a:ext>
            </a:extLst>
          </p:cNvPr>
          <p:cNvSpPr txBox="1"/>
          <p:nvPr/>
        </p:nvSpPr>
        <p:spPr>
          <a:xfrm>
            <a:off x="6878029" y="1335486"/>
            <a:ext cx="2996865" cy="4385816"/>
          </a:xfrm>
          <a:prstGeom prst="rect">
            <a:avLst/>
          </a:prstGeom>
          <a:noFill/>
          <a:ln w="19050">
            <a:solidFill>
              <a:schemeClr val="tx1"/>
            </a:solidFill>
          </a:ln>
        </p:spPr>
        <p:txBody>
          <a:bodyPr wrap="square" rtlCol="0">
            <a:spAutoFit/>
          </a:bodyPr>
          <a:lstStyle/>
          <a:p>
            <a:pPr algn="ctr"/>
            <a:r>
              <a:rPr lang="en-US" sz="1600" dirty="0">
                <a:latin typeface="KG Red Hands" panose="02000505000000020004" pitchFamily="2" charset="0"/>
              </a:rPr>
              <a:t>At Home</a:t>
            </a:r>
          </a:p>
          <a:p>
            <a:endParaRPr lang="en-US" sz="1000" dirty="0">
              <a:latin typeface="KG Miss Kindergarten" panose="02000000000000000000" pitchFamily="2" charset="77"/>
            </a:endParaRPr>
          </a:p>
          <a:p>
            <a:r>
              <a:rPr lang="en-US" sz="1100" u="sng" dirty="0">
                <a:latin typeface="KG Miss Kindergarten" panose="02000000000000000000" pitchFamily="2" charset="77"/>
              </a:rPr>
              <a:t>The Parent Will:</a:t>
            </a:r>
          </a:p>
          <a:p>
            <a:pPr marL="171450" indent="-171450">
              <a:buFont typeface="Arial" panose="020B0604020202020204" pitchFamily="34" charset="0"/>
              <a:buChar char="•"/>
            </a:pPr>
            <a:r>
              <a:rPr lang="en-US" sz="1100" dirty="0">
                <a:latin typeface="KG Miss Kindergarten" panose="02000000000000000000" pitchFamily="2" charset="77"/>
              </a:rPr>
              <a:t>Stay informed of their child’s education by checking school/teacher website, read all school communication, etc.</a:t>
            </a:r>
          </a:p>
          <a:p>
            <a:pPr marL="171450" indent="-171450">
              <a:buFont typeface="Arial" panose="020B0604020202020204" pitchFamily="34" charset="0"/>
              <a:buChar char="•"/>
            </a:pPr>
            <a:r>
              <a:rPr lang="en-US" sz="1100" dirty="0">
                <a:latin typeface="KG Miss Kindergarten" panose="02000000000000000000" pitchFamily="2" charset="77"/>
              </a:rPr>
              <a:t>Review homework assignments and offer assistance when needed.</a:t>
            </a:r>
          </a:p>
          <a:p>
            <a:pPr marL="171450" indent="-171450">
              <a:buFont typeface="Arial" panose="020B0604020202020204" pitchFamily="34" charset="0"/>
              <a:buChar char="•"/>
            </a:pPr>
            <a:r>
              <a:rPr lang="en-US" sz="1100" dirty="0">
                <a:latin typeface="KG Miss Kindergarten" panose="02000000000000000000" pitchFamily="2" charset="77"/>
              </a:rPr>
              <a:t>Review assessments on a regular basis, sign report cards, and make every effort to attend Parent-Teacher Conferences.</a:t>
            </a:r>
          </a:p>
          <a:p>
            <a:pPr marL="171450" indent="-171450">
              <a:buFont typeface="Arial" panose="020B0604020202020204" pitchFamily="34" charset="0"/>
              <a:buChar char="•"/>
            </a:pPr>
            <a:r>
              <a:rPr lang="en-US" sz="1100" dirty="0">
                <a:latin typeface="KG Miss Kindergarten" panose="02000000000000000000" pitchFamily="2" charset="77"/>
              </a:rPr>
              <a:t>Demonstrate interest in the student’s well-being by attending school functions, finding opportunities to volunteer, and supporting their student’s school activities.</a:t>
            </a:r>
          </a:p>
          <a:p>
            <a:pPr marL="171450" indent="-171450">
              <a:buFont typeface="Arial" panose="020B0604020202020204" pitchFamily="34" charset="0"/>
              <a:buChar char="•"/>
            </a:pPr>
            <a:r>
              <a:rPr lang="en-US" sz="1100" dirty="0">
                <a:latin typeface="KG Miss Kindergarten" panose="02000000000000000000" pitchFamily="2" charset="77"/>
              </a:rPr>
              <a:t>Commit to read to/with their child for 20 minutes each day.</a:t>
            </a:r>
          </a:p>
          <a:p>
            <a:pPr marL="171450" indent="-171450">
              <a:buFont typeface="Arial" panose="020B0604020202020204" pitchFamily="34" charset="0"/>
              <a:buChar char="•"/>
            </a:pPr>
            <a:r>
              <a:rPr lang="en-US" sz="1100" dirty="0">
                <a:latin typeface="KG Miss Kindergarten" panose="02000000000000000000" pitchFamily="2" charset="77"/>
              </a:rPr>
              <a:t>Ensure that their student gets to school each day, on time, and ready to learn.</a:t>
            </a:r>
          </a:p>
          <a:p>
            <a:pPr marL="171450" indent="-171450">
              <a:buFont typeface="Arial" panose="020B0604020202020204" pitchFamily="34" charset="0"/>
              <a:buChar char="•"/>
            </a:pPr>
            <a:endParaRPr lang="en-US" sz="1100" dirty="0">
              <a:latin typeface="KG Miss Kindergarten" panose="02000000000000000000" pitchFamily="2" charset="77"/>
            </a:endParaRPr>
          </a:p>
          <a:p>
            <a:pPr marL="171450" indent="-171450">
              <a:buFont typeface="Arial" panose="020B0604020202020204" pitchFamily="34" charset="0"/>
              <a:buChar char="•"/>
            </a:pPr>
            <a:endParaRPr lang="en-US" sz="1100" dirty="0">
              <a:latin typeface="KG Miss Kindergarten" panose="02000000000000000000" pitchFamily="2" charset="77"/>
            </a:endParaRPr>
          </a:p>
        </p:txBody>
      </p:sp>
      <p:grpSp>
        <p:nvGrpSpPr>
          <p:cNvPr id="17" name="Group 16">
            <a:extLst>
              <a:ext uri="{FF2B5EF4-FFF2-40B4-BE49-F238E27FC236}">
                <a16:creationId xmlns:a16="http://schemas.microsoft.com/office/drawing/2014/main" id="{5407818B-7EFA-9144-9346-63B1E63ADF2D}"/>
              </a:ext>
            </a:extLst>
          </p:cNvPr>
          <p:cNvGrpSpPr/>
          <p:nvPr/>
        </p:nvGrpSpPr>
        <p:grpSpPr>
          <a:xfrm>
            <a:off x="9335548" y="905690"/>
            <a:ext cx="691216" cy="923330"/>
            <a:chOff x="-751799" y="177819"/>
            <a:chExt cx="691216" cy="923330"/>
          </a:xfrm>
        </p:grpSpPr>
        <p:sp>
          <p:nvSpPr>
            <p:cNvPr id="18" name="Oval 17">
              <a:extLst>
                <a:ext uri="{FF2B5EF4-FFF2-40B4-BE49-F238E27FC236}">
                  <a16:creationId xmlns:a16="http://schemas.microsoft.com/office/drawing/2014/main" id="{9C56D270-23CE-C34D-86B3-DB2A796AD093}"/>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38DC90F-B72B-7448-B6C5-9B40E6F9B47E}"/>
                </a:ext>
              </a:extLst>
            </p:cNvPr>
            <p:cNvSpPr txBox="1"/>
            <p:nvPr/>
          </p:nvSpPr>
          <p:spPr>
            <a:xfrm>
              <a:off x="-751799" y="177819"/>
              <a:ext cx="691216" cy="923330"/>
            </a:xfrm>
            <a:prstGeom prst="rect">
              <a:avLst/>
            </a:prstGeom>
            <a:noFill/>
          </p:spPr>
          <p:txBody>
            <a:bodyPr wrap="none" rtlCol="0">
              <a:spAutoFit/>
            </a:bodyPr>
            <a:lstStyle/>
            <a:p>
              <a:pPr algn="ctr"/>
              <a:r>
                <a:rPr lang="en-US" sz="5400" dirty="0">
                  <a:latin typeface="KG Counting Stars" panose="02000000000000000000" pitchFamily="2" charset="77"/>
                </a:rPr>
                <a:t>2</a:t>
              </a:r>
            </a:p>
          </p:txBody>
        </p:sp>
      </p:grpSp>
      <p:sp>
        <p:nvSpPr>
          <p:cNvPr id="20" name="TextBox 19">
            <a:extLst>
              <a:ext uri="{FF2B5EF4-FFF2-40B4-BE49-F238E27FC236}">
                <a16:creationId xmlns:a16="http://schemas.microsoft.com/office/drawing/2014/main" id="{74698E84-6A57-D045-9BFE-88AB780FFC91}"/>
              </a:ext>
            </a:extLst>
          </p:cNvPr>
          <p:cNvSpPr txBox="1"/>
          <p:nvPr/>
        </p:nvSpPr>
        <p:spPr>
          <a:xfrm>
            <a:off x="3559510" y="5959905"/>
            <a:ext cx="6315384" cy="1661993"/>
          </a:xfrm>
          <a:prstGeom prst="rect">
            <a:avLst/>
          </a:prstGeom>
          <a:noFill/>
          <a:ln w="19050">
            <a:solidFill>
              <a:schemeClr val="tx1"/>
            </a:solidFill>
          </a:ln>
        </p:spPr>
        <p:txBody>
          <a:bodyPr wrap="square" rtlCol="0">
            <a:spAutoFit/>
          </a:bodyPr>
          <a:lstStyle/>
          <a:p>
            <a:pPr algn="ctr"/>
            <a:r>
              <a:rPr lang="en-US" sz="1600" dirty="0">
                <a:latin typeface="KG Red Hands" panose="02000505000000020004" pitchFamily="2" charset="0"/>
              </a:rPr>
              <a:t>Baxter Primary Students</a:t>
            </a:r>
          </a:p>
          <a:p>
            <a:pPr algn="ctr"/>
            <a:r>
              <a:rPr lang="en-US" sz="1000" dirty="0">
                <a:latin typeface="KG Primary Penmanship" panose="02000506000000020003" pitchFamily="2" charset="77"/>
              </a:rPr>
              <a:t>Baxter Primary students joined staff and parents to develop ideas about how they can succeed in school and reach for the stars in math and reading. Students thought of the following ideas to make connections between learning at home and school:</a:t>
            </a:r>
            <a:endParaRPr lang="en-US" sz="1000" dirty="0">
              <a:latin typeface="KG Miss Kindergarten" panose="02000000000000000000" pitchFamily="2" charset="77"/>
            </a:endParaRPr>
          </a:p>
          <a:p>
            <a:r>
              <a:rPr lang="en-US" sz="1100" u="sng" dirty="0">
                <a:latin typeface="KG Miss Kindergarten" panose="02000000000000000000" pitchFamily="2" charset="77"/>
              </a:rPr>
              <a:t>The Student Will:</a:t>
            </a:r>
          </a:p>
          <a:p>
            <a:pPr marL="171450" indent="-171450">
              <a:buFont typeface="Arial" panose="020B0604020202020204" pitchFamily="34" charset="0"/>
              <a:buChar char="•"/>
            </a:pPr>
            <a:r>
              <a:rPr lang="en-US" sz="1100" dirty="0">
                <a:latin typeface="KG Miss Kindergarten" panose="02000000000000000000" pitchFamily="2" charset="77"/>
              </a:rPr>
              <a:t>Do their best in all they do.</a:t>
            </a:r>
          </a:p>
          <a:p>
            <a:pPr marL="171450" indent="-171450">
              <a:buFont typeface="Arial" panose="020B0604020202020204" pitchFamily="34" charset="0"/>
              <a:buChar char="•"/>
            </a:pPr>
            <a:r>
              <a:rPr lang="en-US" sz="1100" dirty="0">
                <a:latin typeface="KG Miss Kindergarten" panose="02000000000000000000" pitchFamily="2" charset="77"/>
              </a:rPr>
              <a:t>Respect the rights of others so learning is not distracted or disrupted.</a:t>
            </a:r>
          </a:p>
          <a:p>
            <a:pPr marL="171450" indent="-171450">
              <a:buFont typeface="Arial" panose="020B0604020202020204" pitchFamily="34" charset="0"/>
              <a:buChar char="•"/>
            </a:pPr>
            <a:r>
              <a:rPr lang="en-US" sz="1100" dirty="0">
                <a:latin typeface="KG Miss Kindergarten" panose="02000000000000000000" pitchFamily="2" charset="77"/>
              </a:rPr>
              <a:t>Come to class prepared and on time with necessary materials.</a:t>
            </a:r>
          </a:p>
          <a:p>
            <a:pPr marL="171450" indent="-171450">
              <a:buFont typeface="Arial" panose="020B0604020202020204" pitchFamily="34" charset="0"/>
              <a:buChar char="•"/>
            </a:pPr>
            <a:r>
              <a:rPr lang="en-US" sz="1100" dirty="0">
                <a:latin typeface="KG Miss Kindergarten" panose="02000000000000000000" pitchFamily="2" charset="77"/>
              </a:rPr>
              <a:t>Give all notices and information from my teacher to my parents and vice-versa.</a:t>
            </a:r>
          </a:p>
          <a:p>
            <a:pPr marL="171450" indent="-171450">
              <a:buFont typeface="Arial" panose="020B0604020202020204" pitchFamily="34" charset="0"/>
              <a:buChar char="•"/>
            </a:pPr>
            <a:r>
              <a:rPr lang="en-US" sz="1100" dirty="0">
                <a:latin typeface="KG Miss Kindergarten" panose="02000000000000000000" pitchFamily="2" charset="77"/>
              </a:rPr>
              <a:t>Read 20 minutes a day with someone outside of school.</a:t>
            </a:r>
          </a:p>
        </p:txBody>
      </p:sp>
      <p:grpSp>
        <p:nvGrpSpPr>
          <p:cNvPr id="24" name="Group 23">
            <a:extLst>
              <a:ext uri="{FF2B5EF4-FFF2-40B4-BE49-F238E27FC236}">
                <a16:creationId xmlns:a16="http://schemas.microsoft.com/office/drawing/2014/main" id="{6D223AAE-15A3-414E-8138-B50C536CFED8}"/>
              </a:ext>
            </a:extLst>
          </p:cNvPr>
          <p:cNvGrpSpPr/>
          <p:nvPr/>
        </p:nvGrpSpPr>
        <p:grpSpPr>
          <a:xfrm>
            <a:off x="9338327" y="5468462"/>
            <a:ext cx="691216" cy="923330"/>
            <a:chOff x="-751799" y="177819"/>
            <a:chExt cx="691216" cy="923330"/>
          </a:xfrm>
        </p:grpSpPr>
        <p:sp>
          <p:nvSpPr>
            <p:cNvPr id="25" name="Oval 24">
              <a:extLst>
                <a:ext uri="{FF2B5EF4-FFF2-40B4-BE49-F238E27FC236}">
                  <a16:creationId xmlns:a16="http://schemas.microsoft.com/office/drawing/2014/main" id="{55762C90-D0B4-C84C-9B20-77A083AFFCD0}"/>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EB1D8E73-7D43-5E49-A545-DA2295191A5C}"/>
                </a:ext>
              </a:extLst>
            </p:cNvPr>
            <p:cNvSpPr txBox="1"/>
            <p:nvPr/>
          </p:nvSpPr>
          <p:spPr>
            <a:xfrm>
              <a:off x="-751799" y="177819"/>
              <a:ext cx="691216" cy="923330"/>
            </a:xfrm>
            <a:prstGeom prst="rect">
              <a:avLst/>
            </a:prstGeom>
            <a:noFill/>
          </p:spPr>
          <p:txBody>
            <a:bodyPr wrap="none" rtlCol="0">
              <a:spAutoFit/>
            </a:bodyPr>
            <a:lstStyle/>
            <a:p>
              <a:pPr algn="ctr"/>
              <a:r>
                <a:rPr lang="en-US" sz="5400" dirty="0">
                  <a:latin typeface="KG Counting Stars" panose="02000000000000000000" pitchFamily="2" charset="77"/>
                </a:rPr>
                <a:t>3</a:t>
              </a:r>
            </a:p>
          </p:txBody>
        </p:sp>
      </p:grpSp>
    </p:spTree>
    <p:extLst>
      <p:ext uri="{BB962C8B-B14F-4D97-AF65-F5344CB8AC3E}">
        <p14:creationId xmlns:p14="http://schemas.microsoft.com/office/powerpoint/2010/main" val="36274548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ertical" id="{1216D90A-1DBB-BB4D-900F-E318BCB65D5B}" vid="{AF8AC686-EC77-B949-82A3-EBB32F03ECCF}"/>
    </a:ext>
  </a:extLst>
</a:theme>
</file>

<file path=docProps/app.xml><?xml version="1.0" encoding="utf-8"?>
<Properties xmlns="http://schemas.openxmlformats.org/officeDocument/2006/extended-properties" xmlns:vt="http://schemas.openxmlformats.org/officeDocument/2006/docPropsVTypes">
  <Template>Office Theme</Template>
  <TotalTime>9653</TotalTime>
  <Words>1916</Words>
  <Application>Microsoft Macintosh PowerPoint</Application>
  <PresentationFormat>Custom</PresentationFormat>
  <Paragraphs>194</Paragraphs>
  <Slides>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vt:i4>
      </vt:variant>
    </vt:vector>
  </HeadingPairs>
  <TitlesOfParts>
    <vt:vector size="15" baseType="lpstr">
      <vt:lpstr>Arial</vt:lpstr>
      <vt:lpstr>Calibri</vt:lpstr>
      <vt:lpstr>Calibri Light</vt:lpstr>
      <vt:lpstr>KG Counting Stars</vt:lpstr>
      <vt:lpstr>KG Miss Kindergarten</vt:lpstr>
      <vt:lpstr>KG Payphone</vt:lpstr>
      <vt:lpstr>KG Primary Penmanship</vt:lpstr>
      <vt:lpstr>KG Red Hands</vt:lpstr>
      <vt:lpstr>KG Sorry Not Sorry Chub</vt:lpstr>
      <vt:lpstr>KG What the Teacher Wants</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18</cp:revision>
  <dcterms:created xsi:type="dcterms:W3CDTF">2020-04-13T18:22:39Z</dcterms:created>
  <dcterms:modified xsi:type="dcterms:W3CDTF">2021-04-14T13:39:27Z</dcterms:modified>
</cp:coreProperties>
</file>