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71" r:id="rId8"/>
    <p:sldId id="273" r:id="rId9"/>
    <p:sldId id="272" r:id="rId10"/>
    <p:sldId id="274" r:id="rId11"/>
    <p:sldId id="278" r:id="rId12"/>
    <p:sldId id="275" r:id="rId13"/>
    <p:sldId id="276" r:id="rId14"/>
    <p:sldId id="27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86" autoAdjust="0"/>
    <p:restoredTop sz="94660"/>
  </p:normalViewPr>
  <p:slideViewPr>
    <p:cSldViewPr snapToGrid="0">
      <p:cViewPr varScale="1">
        <p:scale>
          <a:sx n="125" d="100"/>
          <a:sy n="125" d="100"/>
        </p:scale>
        <p:origin x="160" y="7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9EBDA-2C76-4777-B924-7165D121258A}" type="doc">
      <dgm:prSet loTypeId="urn:microsoft.com/office/officeart/2005/8/layout/hProcess9" loCatId="process" qsTypeId="urn:microsoft.com/office/officeart/2005/8/quickstyle/simple1" qsCatId="simple" csTypeId="urn:microsoft.com/office/officeart/2005/8/colors/accent1_2" csCatId="accent1" phldr="1"/>
      <dgm:spPr/>
    </dgm:pt>
    <dgm:pt modelId="{1EA7F293-EF47-4BA5-8038-F7816E450D71}">
      <dgm:prSet phldrT="[Text]"/>
      <dgm:spPr/>
      <dgm:t>
        <a:bodyPr/>
        <a:lstStyle/>
        <a:p>
          <a:r>
            <a:rPr lang="en-US" dirty="0"/>
            <a:t>Allegation Comes to You</a:t>
          </a:r>
        </a:p>
      </dgm:t>
    </dgm:pt>
    <dgm:pt modelId="{70BA3769-440C-4EF9-A4EC-47FE94F8F7A8}" type="parTrans" cxnId="{6C3B6482-E6B0-4E92-B813-C89D64382B6F}">
      <dgm:prSet/>
      <dgm:spPr/>
      <dgm:t>
        <a:bodyPr/>
        <a:lstStyle/>
        <a:p>
          <a:endParaRPr lang="en-US"/>
        </a:p>
      </dgm:t>
    </dgm:pt>
    <dgm:pt modelId="{4A7326B3-C895-4295-98F5-8DF550DA9294}" type="sibTrans" cxnId="{6C3B6482-E6B0-4E92-B813-C89D64382B6F}">
      <dgm:prSet/>
      <dgm:spPr/>
      <dgm:t>
        <a:bodyPr/>
        <a:lstStyle/>
        <a:p>
          <a:endParaRPr lang="en-US"/>
        </a:p>
      </dgm:t>
    </dgm:pt>
    <dgm:pt modelId="{6DAEA149-ED1F-4682-9292-EA728E6587F9}">
      <dgm:prSet phldrT="[Text]"/>
      <dgm:spPr/>
      <dgm:t>
        <a:bodyPr/>
        <a:lstStyle/>
        <a:p>
          <a:r>
            <a:rPr lang="en-US" dirty="0"/>
            <a:t>Talk to the  Complainant</a:t>
          </a:r>
        </a:p>
      </dgm:t>
    </dgm:pt>
    <dgm:pt modelId="{1C6DD410-D075-4F6E-9871-E66DA42C5363}" type="parTrans" cxnId="{1717CB72-CE25-4E1A-844A-E5C11CF118A5}">
      <dgm:prSet/>
      <dgm:spPr/>
      <dgm:t>
        <a:bodyPr/>
        <a:lstStyle/>
        <a:p>
          <a:endParaRPr lang="en-US"/>
        </a:p>
      </dgm:t>
    </dgm:pt>
    <dgm:pt modelId="{B8B17370-E910-4F92-9021-4891355B8A77}" type="sibTrans" cxnId="{1717CB72-CE25-4E1A-844A-E5C11CF118A5}">
      <dgm:prSet/>
      <dgm:spPr/>
      <dgm:t>
        <a:bodyPr/>
        <a:lstStyle/>
        <a:p>
          <a:endParaRPr lang="en-US"/>
        </a:p>
      </dgm:t>
    </dgm:pt>
    <dgm:pt modelId="{A8DD1CFB-AB48-4F65-A672-4A3038202628}">
      <dgm:prSet phldrT="[Text]"/>
      <dgm:spPr/>
      <dgm:t>
        <a:bodyPr/>
        <a:lstStyle/>
        <a:p>
          <a:r>
            <a:rPr lang="en-US" dirty="0"/>
            <a:t>Filing a Formal Complaint or No?</a:t>
          </a:r>
        </a:p>
      </dgm:t>
    </dgm:pt>
    <dgm:pt modelId="{C23C25DC-EFD3-4C71-996C-EEFAAA3AA528}" type="parTrans" cxnId="{0E6AD72F-9425-4EA6-853D-D17AB8B47A39}">
      <dgm:prSet/>
      <dgm:spPr/>
      <dgm:t>
        <a:bodyPr/>
        <a:lstStyle/>
        <a:p>
          <a:endParaRPr lang="en-US"/>
        </a:p>
      </dgm:t>
    </dgm:pt>
    <dgm:pt modelId="{EEAA8756-16B9-4BD2-B113-C578BD14A363}" type="sibTrans" cxnId="{0E6AD72F-9425-4EA6-853D-D17AB8B47A39}">
      <dgm:prSet/>
      <dgm:spPr/>
      <dgm:t>
        <a:bodyPr/>
        <a:lstStyle/>
        <a:p>
          <a:endParaRPr lang="en-US"/>
        </a:p>
      </dgm:t>
    </dgm:pt>
    <dgm:pt modelId="{4C5AA81F-B5B5-4A8E-A8B9-A539B50E0714}" type="pres">
      <dgm:prSet presAssocID="{C129EBDA-2C76-4777-B924-7165D121258A}" presName="CompostProcess" presStyleCnt="0">
        <dgm:presLayoutVars>
          <dgm:dir/>
          <dgm:resizeHandles val="exact"/>
        </dgm:presLayoutVars>
      </dgm:prSet>
      <dgm:spPr/>
    </dgm:pt>
    <dgm:pt modelId="{7E8175E7-744F-468C-887C-42D8022CB3E7}" type="pres">
      <dgm:prSet presAssocID="{C129EBDA-2C76-4777-B924-7165D121258A}" presName="arrow" presStyleLbl="bgShp" presStyleIdx="0" presStyleCnt="1"/>
      <dgm:spPr/>
    </dgm:pt>
    <dgm:pt modelId="{5E07E626-7F90-408D-88C9-3377C82738E6}" type="pres">
      <dgm:prSet presAssocID="{C129EBDA-2C76-4777-B924-7165D121258A}" presName="linearProcess" presStyleCnt="0"/>
      <dgm:spPr/>
    </dgm:pt>
    <dgm:pt modelId="{114307D0-7A61-4CBD-9C90-2DEE13AEC57C}" type="pres">
      <dgm:prSet presAssocID="{1EA7F293-EF47-4BA5-8038-F7816E450D71}" presName="textNode" presStyleLbl="node1" presStyleIdx="0" presStyleCnt="3">
        <dgm:presLayoutVars>
          <dgm:bulletEnabled val="1"/>
        </dgm:presLayoutVars>
      </dgm:prSet>
      <dgm:spPr/>
    </dgm:pt>
    <dgm:pt modelId="{6D81229D-B8A0-4287-8FC8-2AC662FF0A2C}" type="pres">
      <dgm:prSet presAssocID="{4A7326B3-C895-4295-98F5-8DF550DA9294}" presName="sibTrans" presStyleCnt="0"/>
      <dgm:spPr/>
    </dgm:pt>
    <dgm:pt modelId="{B55812E0-2ABC-4B3E-B176-DFBFB979D203}" type="pres">
      <dgm:prSet presAssocID="{6DAEA149-ED1F-4682-9292-EA728E6587F9}" presName="textNode" presStyleLbl="node1" presStyleIdx="1" presStyleCnt="3">
        <dgm:presLayoutVars>
          <dgm:bulletEnabled val="1"/>
        </dgm:presLayoutVars>
      </dgm:prSet>
      <dgm:spPr/>
    </dgm:pt>
    <dgm:pt modelId="{2C2DBBB8-1900-4E29-9BFD-623BCB8344D4}" type="pres">
      <dgm:prSet presAssocID="{B8B17370-E910-4F92-9021-4891355B8A77}" presName="sibTrans" presStyleCnt="0"/>
      <dgm:spPr/>
    </dgm:pt>
    <dgm:pt modelId="{14A20299-4942-4313-AC9D-7FF62ED1A552}" type="pres">
      <dgm:prSet presAssocID="{A8DD1CFB-AB48-4F65-A672-4A3038202628}" presName="textNode" presStyleLbl="node1" presStyleIdx="2" presStyleCnt="3">
        <dgm:presLayoutVars>
          <dgm:bulletEnabled val="1"/>
        </dgm:presLayoutVars>
      </dgm:prSet>
      <dgm:spPr/>
    </dgm:pt>
  </dgm:ptLst>
  <dgm:cxnLst>
    <dgm:cxn modelId="{D9BE3213-8681-4076-9F79-69228A7A459D}" type="presOf" srcId="{A8DD1CFB-AB48-4F65-A672-4A3038202628}" destId="{14A20299-4942-4313-AC9D-7FF62ED1A552}" srcOrd="0" destOrd="0" presId="urn:microsoft.com/office/officeart/2005/8/layout/hProcess9"/>
    <dgm:cxn modelId="{0E6AD72F-9425-4EA6-853D-D17AB8B47A39}" srcId="{C129EBDA-2C76-4777-B924-7165D121258A}" destId="{A8DD1CFB-AB48-4F65-A672-4A3038202628}" srcOrd="2" destOrd="0" parTransId="{C23C25DC-EFD3-4C71-996C-EEFAAA3AA528}" sibTransId="{EEAA8756-16B9-4BD2-B113-C578BD14A363}"/>
    <dgm:cxn modelId="{1717CB72-CE25-4E1A-844A-E5C11CF118A5}" srcId="{C129EBDA-2C76-4777-B924-7165D121258A}" destId="{6DAEA149-ED1F-4682-9292-EA728E6587F9}" srcOrd="1" destOrd="0" parTransId="{1C6DD410-D075-4F6E-9871-E66DA42C5363}" sibTransId="{B8B17370-E910-4F92-9021-4891355B8A77}"/>
    <dgm:cxn modelId="{6C3B6482-E6B0-4E92-B813-C89D64382B6F}" srcId="{C129EBDA-2C76-4777-B924-7165D121258A}" destId="{1EA7F293-EF47-4BA5-8038-F7816E450D71}" srcOrd="0" destOrd="0" parTransId="{70BA3769-440C-4EF9-A4EC-47FE94F8F7A8}" sibTransId="{4A7326B3-C895-4295-98F5-8DF550DA9294}"/>
    <dgm:cxn modelId="{F6C322A1-63AA-4C35-8AD1-31EAC80E5EA6}" type="presOf" srcId="{C129EBDA-2C76-4777-B924-7165D121258A}" destId="{4C5AA81F-B5B5-4A8E-A8B9-A539B50E0714}" srcOrd="0" destOrd="0" presId="urn:microsoft.com/office/officeart/2005/8/layout/hProcess9"/>
    <dgm:cxn modelId="{ABFF8DC7-D0F8-486B-AD5A-26EB70CAC3D7}" type="presOf" srcId="{6DAEA149-ED1F-4682-9292-EA728E6587F9}" destId="{B55812E0-2ABC-4B3E-B176-DFBFB979D203}" srcOrd="0" destOrd="0" presId="urn:microsoft.com/office/officeart/2005/8/layout/hProcess9"/>
    <dgm:cxn modelId="{05C914EB-C3D7-464F-A5E2-2A0BB422A3C3}" type="presOf" srcId="{1EA7F293-EF47-4BA5-8038-F7816E450D71}" destId="{114307D0-7A61-4CBD-9C90-2DEE13AEC57C}" srcOrd="0" destOrd="0" presId="urn:microsoft.com/office/officeart/2005/8/layout/hProcess9"/>
    <dgm:cxn modelId="{9E8002CF-0B72-4EA6-8F4C-45B6AF47324D}" type="presParOf" srcId="{4C5AA81F-B5B5-4A8E-A8B9-A539B50E0714}" destId="{7E8175E7-744F-468C-887C-42D8022CB3E7}" srcOrd="0" destOrd="0" presId="urn:microsoft.com/office/officeart/2005/8/layout/hProcess9"/>
    <dgm:cxn modelId="{C15686E4-20E3-4B15-B578-50115C4D56BA}" type="presParOf" srcId="{4C5AA81F-B5B5-4A8E-A8B9-A539B50E0714}" destId="{5E07E626-7F90-408D-88C9-3377C82738E6}" srcOrd="1" destOrd="0" presId="urn:microsoft.com/office/officeart/2005/8/layout/hProcess9"/>
    <dgm:cxn modelId="{A4B15653-36F1-419C-BBBE-DD900721B218}" type="presParOf" srcId="{5E07E626-7F90-408D-88C9-3377C82738E6}" destId="{114307D0-7A61-4CBD-9C90-2DEE13AEC57C}" srcOrd="0" destOrd="0" presId="urn:microsoft.com/office/officeart/2005/8/layout/hProcess9"/>
    <dgm:cxn modelId="{BCA6E446-11A0-4BF7-96D3-5A8BA2A09A00}" type="presParOf" srcId="{5E07E626-7F90-408D-88C9-3377C82738E6}" destId="{6D81229D-B8A0-4287-8FC8-2AC662FF0A2C}" srcOrd="1" destOrd="0" presId="urn:microsoft.com/office/officeart/2005/8/layout/hProcess9"/>
    <dgm:cxn modelId="{45DBC124-C5E9-429F-8885-00BCB79A630C}" type="presParOf" srcId="{5E07E626-7F90-408D-88C9-3377C82738E6}" destId="{B55812E0-2ABC-4B3E-B176-DFBFB979D203}" srcOrd="2" destOrd="0" presId="urn:microsoft.com/office/officeart/2005/8/layout/hProcess9"/>
    <dgm:cxn modelId="{2DFAA5CF-010C-4DEC-9FEC-C2B85D9AFF01}" type="presParOf" srcId="{5E07E626-7F90-408D-88C9-3377C82738E6}" destId="{2C2DBBB8-1900-4E29-9BFD-623BCB8344D4}" srcOrd="3" destOrd="0" presId="urn:microsoft.com/office/officeart/2005/8/layout/hProcess9"/>
    <dgm:cxn modelId="{D4F998C2-6731-42F7-A9FA-431E57749A78}" type="presParOf" srcId="{5E07E626-7F90-408D-88C9-3377C82738E6}" destId="{14A20299-4942-4313-AC9D-7FF62ED1A55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8B41B9-E477-4972-9793-A19669B4A324}"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F4923C34-CD2C-445A-AAA8-ACF1EF963D36}">
      <dgm:prSet phldrT="[Text]"/>
      <dgm:spPr/>
      <dgm:t>
        <a:bodyPr/>
        <a:lstStyle/>
        <a:p>
          <a:r>
            <a:rPr lang="en-US" b="1" dirty="0"/>
            <a:t>Supportive Measures</a:t>
          </a:r>
        </a:p>
      </dgm:t>
    </dgm:pt>
    <dgm:pt modelId="{D4DFF2F5-42F4-4955-B176-325BC859DC9B}" type="parTrans" cxnId="{8D3D370A-3DAC-4032-B8C7-24443CBDC2BE}">
      <dgm:prSet/>
      <dgm:spPr/>
      <dgm:t>
        <a:bodyPr/>
        <a:lstStyle/>
        <a:p>
          <a:endParaRPr lang="en-US"/>
        </a:p>
      </dgm:t>
    </dgm:pt>
    <dgm:pt modelId="{1E623CCF-E641-44EA-B684-20C74A640679}" type="sibTrans" cxnId="{8D3D370A-3DAC-4032-B8C7-24443CBDC2BE}">
      <dgm:prSet/>
      <dgm:spPr/>
      <dgm:t>
        <a:bodyPr/>
        <a:lstStyle/>
        <a:p>
          <a:endParaRPr lang="en-US"/>
        </a:p>
      </dgm:t>
    </dgm:pt>
    <dgm:pt modelId="{592BDF31-5A57-41E1-A5D0-8979063E2B27}">
      <dgm:prSet phldrT="[Text]" custT="1"/>
      <dgm:spPr/>
      <dgm:t>
        <a:bodyPr/>
        <a:lstStyle/>
        <a:p>
          <a:r>
            <a:rPr lang="en-US" sz="1800" dirty="0">
              <a:solidFill>
                <a:srgbClr val="002060"/>
              </a:solidFill>
            </a:rPr>
            <a:t>Non-punitive, individualized, and offered as appropriate and without charge to a complainant or a respondent. </a:t>
          </a:r>
        </a:p>
      </dgm:t>
    </dgm:pt>
    <dgm:pt modelId="{E4969F92-34AB-496D-84F7-C62978AFE4D2}" type="parTrans" cxnId="{A4714300-3240-4EF3-B4BE-979EC593B66C}">
      <dgm:prSet/>
      <dgm:spPr/>
      <dgm:t>
        <a:bodyPr/>
        <a:lstStyle/>
        <a:p>
          <a:endParaRPr lang="en-US"/>
        </a:p>
      </dgm:t>
    </dgm:pt>
    <dgm:pt modelId="{F642EC17-3F6D-4184-94DC-E28049967437}" type="sibTrans" cxnId="{A4714300-3240-4EF3-B4BE-979EC593B66C}">
      <dgm:prSet/>
      <dgm:spPr/>
      <dgm:t>
        <a:bodyPr/>
        <a:lstStyle/>
        <a:p>
          <a:endParaRPr lang="en-US"/>
        </a:p>
      </dgm:t>
    </dgm:pt>
    <dgm:pt modelId="{EE41D053-312E-4921-A1B6-B78CA661D1A9}">
      <dgm:prSet phldrT="[Text]"/>
      <dgm:spPr/>
      <dgm:t>
        <a:bodyPr/>
        <a:lstStyle/>
        <a:p>
          <a:r>
            <a:rPr lang="en-US" b="1" dirty="0"/>
            <a:t>Example Measures</a:t>
          </a:r>
        </a:p>
      </dgm:t>
    </dgm:pt>
    <dgm:pt modelId="{CDF6F848-F431-447F-89B4-C58059EC0745}" type="parTrans" cxnId="{E1EEECBA-F5BC-4C36-B529-E6F251E91CB9}">
      <dgm:prSet/>
      <dgm:spPr/>
      <dgm:t>
        <a:bodyPr/>
        <a:lstStyle/>
        <a:p>
          <a:endParaRPr lang="en-US"/>
        </a:p>
      </dgm:t>
    </dgm:pt>
    <dgm:pt modelId="{83CE7619-C03E-44C6-853E-D68B1A136A27}" type="sibTrans" cxnId="{E1EEECBA-F5BC-4C36-B529-E6F251E91CB9}">
      <dgm:prSet/>
      <dgm:spPr/>
      <dgm:t>
        <a:bodyPr/>
        <a:lstStyle/>
        <a:p>
          <a:endParaRPr lang="en-US"/>
        </a:p>
      </dgm:t>
    </dgm:pt>
    <dgm:pt modelId="{52B80686-EE3D-4298-ACE7-2E2F119DE6B0}">
      <dgm:prSet phldrT="[Text]" custT="1"/>
      <dgm:spPr/>
      <dgm:t>
        <a:bodyPr/>
        <a:lstStyle/>
        <a:p>
          <a:pPr>
            <a:buFont typeface="Arial" panose="020B0604020202020204" pitchFamily="34" charset="0"/>
            <a:buChar char="•"/>
          </a:pPr>
          <a:endParaRPr lang="en-US" sz="1600" dirty="0"/>
        </a:p>
        <a:p>
          <a:pPr>
            <a:buFont typeface="Arial" panose="020B0604020202020204" pitchFamily="34" charset="0"/>
            <a:buChar char="•"/>
          </a:pPr>
          <a:endParaRPr lang="en-US" sz="1600" dirty="0"/>
        </a:p>
        <a:p>
          <a:pPr>
            <a:buFont typeface="Arial" panose="020B0604020202020204" pitchFamily="34" charset="0"/>
            <a:buChar char="•"/>
          </a:pPr>
          <a:r>
            <a:rPr lang="en-US" sz="1800" dirty="0">
              <a:solidFill>
                <a:srgbClr val="002060"/>
              </a:solidFill>
            </a:rPr>
            <a:t>~ Schedule changes;</a:t>
          </a:r>
        </a:p>
        <a:p>
          <a:pPr>
            <a:buFont typeface="Arial" panose="020B0604020202020204" pitchFamily="34" charset="0"/>
            <a:buChar char="•"/>
          </a:pPr>
          <a:r>
            <a:rPr lang="en-US" sz="1800" dirty="0">
              <a:solidFill>
                <a:srgbClr val="002060"/>
              </a:solidFill>
            </a:rPr>
            <a:t>~ Student counseling; </a:t>
          </a:r>
        </a:p>
        <a:p>
          <a:pPr>
            <a:buFont typeface="Arial" panose="020B0604020202020204" pitchFamily="34" charset="0"/>
            <a:buChar char="•"/>
          </a:pPr>
          <a:r>
            <a:rPr lang="en-US" sz="1800" dirty="0">
              <a:solidFill>
                <a:srgbClr val="002060"/>
              </a:solidFill>
            </a:rPr>
            <a:t>~ Actual monitoring;</a:t>
          </a:r>
        </a:p>
        <a:p>
          <a:pPr>
            <a:buFont typeface="Arial" panose="020B0604020202020204" pitchFamily="34" charset="0"/>
            <a:buChar char="•"/>
          </a:pPr>
          <a:r>
            <a:rPr lang="en-US" sz="1800" dirty="0">
              <a:solidFill>
                <a:srgbClr val="002060"/>
              </a:solidFill>
            </a:rPr>
            <a:t>~ Academic accommodations.</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dgm:t>
    </dgm:pt>
    <dgm:pt modelId="{CA957B5C-49C3-4A70-8094-39C88D1B0F35}" type="parTrans" cxnId="{39BAA7D2-FCBD-4872-9BDD-A7A4C4BC8B8D}">
      <dgm:prSet/>
      <dgm:spPr/>
      <dgm:t>
        <a:bodyPr/>
        <a:lstStyle/>
        <a:p>
          <a:endParaRPr lang="en-US"/>
        </a:p>
      </dgm:t>
    </dgm:pt>
    <dgm:pt modelId="{BAD33DF2-0D99-44AF-9E79-E92BAA4E9A25}" type="sibTrans" cxnId="{39BAA7D2-FCBD-4872-9BDD-A7A4C4BC8B8D}">
      <dgm:prSet/>
      <dgm:spPr/>
      <dgm:t>
        <a:bodyPr/>
        <a:lstStyle/>
        <a:p>
          <a:endParaRPr lang="en-US"/>
        </a:p>
      </dgm:t>
    </dgm:pt>
    <dgm:pt modelId="{FC697BD2-1CDC-4D94-AB23-6AD96117879F}" type="pres">
      <dgm:prSet presAssocID="{6A8B41B9-E477-4972-9793-A19669B4A324}" presName="list" presStyleCnt="0">
        <dgm:presLayoutVars>
          <dgm:dir/>
          <dgm:animLvl val="lvl"/>
        </dgm:presLayoutVars>
      </dgm:prSet>
      <dgm:spPr/>
    </dgm:pt>
    <dgm:pt modelId="{C6CFEF73-6E50-4A8E-8143-2737FC69DA6B}" type="pres">
      <dgm:prSet presAssocID="{F4923C34-CD2C-445A-AAA8-ACF1EF963D36}" presName="posSpace" presStyleCnt="0"/>
      <dgm:spPr/>
    </dgm:pt>
    <dgm:pt modelId="{90347258-7294-4E5C-8AF5-A6026B148EE4}" type="pres">
      <dgm:prSet presAssocID="{F4923C34-CD2C-445A-AAA8-ACF1EF963D36}" presName="vertFlow" presStyleCnt="0"/>
      <dgm:spPr/>
    </dgm:pt>
    <dgm:pt modelId="{39BEC126-259E-48B8-9E1A-DF00A6CB3AD5}" type="pres">
      <dgm:prSet presAssocID="{F4923C34-CD2C-445A-AAA8-ACF1EF963D36}" presName="topSpace" presStyleCnt="0"/>
      <dgm:spPr/>
    </dgm:pt>
    <dgm:pt modelId="{285C5333-1F28-40BC-800B-5BF9CC69516A}" type="pres">
      <dgm:prSet presAssocID="{F4923C34-CD2C-445A-AAA8-ACF1EF963D36}" presName="firstComp" presStyleCnt="0"/>
      <dgm:spPr/>
    </dgm:pt>
    <dgm:pt modelId="{7A7B36AA-E92C-4C5E-9F88-D31920E171C3}" type="pres">
      <dgm:prSet presAssocID="{F4923C34-CD2C-445A-AAA8-ACF1EF963D36}" presName="firstChild" presStyleLbl="bgAccFollowNode1" presStyleIdx="0" presStyleCnt="2"/>
      <dgm:spPr/>
    </dgm:pt>
    <dgm:pt modelId="{BF416F9D-2EB2-47F4-ABD5-22AEB5FA9F08}" type="pres">
      <dgm:prSet presAssocID="{F4923C34-CD2C-445A-AAA8-ACF1EF963D36}" presName="firstChildTx" presStyleLbl="bgAccFollowNode1" presStyleIdx="0" presStyleCnt="2">
        <dgm:presLayoutVars>
          <dgm:bulletEnabled val="1"/>
        </dgm:presLayoutVars>
      </dgm:prSet>
      <dgm:spPr/>
    </dgm:pt>
    <dgm:pt modelId="{5A3A4DD6-08F7-4EE1-8BD3-0E258E3118AC}" type="pres">
      <dgm:prSet presAssocID="{F4923C34-CD2C-445A-AAA8-ACF1EF963D36}" presName="negSpace" presStyleCnt="0"/>
      <dgm:spPr/>
    </dgm:pt>
    <dgm:pt modelId="{68B09299-18FB-4054-B179-7AF029417CE5}" type="pres">
      <dgm:prSet presAssocID="{F4923C34-CD2C-445A-AAA8-ACF1EF963D36}" presName="circle" presStyleLbl="node1" presStyleIdx="0" presStyleCnt="2"/>
      <dgm:spPr/>
    </dgm:pt>
    <dgm:pt modelId="{53019222-FB39-471C-AA9A-F31F8674B737}" type="pres">
      <dgm:prSet presAssocID="{1E623CCF-E641-44EA-B684-20C74A640679}" presName="transSpace" presStyleCnt="0"/>
      <dgm:spPr/>
    </dgm:pt>
    <dgm:pt modelId="{2F91E2AA-9D96-4DC5-B6E3-3B065F302327}" type="pres">
      <dgm:prSet presAssocID="{EE41D053-312E-4921-A1B6-B78CA661D1A9}" presName="posSpace" presStyleCnt="0"/>
      <dgm:spPr/>
    </dgm:pt>
    <dgm:pt modelId="{4B864D7A-A3D4-4A8D-B6C8-4E1A4E03BDEC}" type="pres">
      <dgm:prSet presAssocID="{EE41D053-312E-4921-A1B6-B78CA661D1A9}" presName="vertFlow" presStyleCnt="0"/>
      <dgm:spPr/>
    </dgm:pt>
    <dgm:pt modelId="{9864617F-EBCB-4E29-A8E3-6C7332F902E4}" type="pres">
      <dgm:prSet presAssocID="{EE41D053-312E-4921-A1B6-B78CA661D1A9}" presName="topSpace" presStyleCnt="0"/>
      <dgm:spPr/>
    </dgm:pt>
    <dgm:pt modelId="{136A9BDD-644C-4C11-8778-FB233C13C628}" type="pres">
      <dgm:prSet presAssocID="{EE41D053-312E-4921-A1B6-B78CA661D1A9}" presName="firstComp" presStyleCnt="0"/>
      <dgm:spPr/>
    </dgm:pt>
    <dgm:pt modelId="{9EDA9943-A50A-43A9-9763-B09654A60E73}" type="pres">
      <dgm:prSet presAssocID="{EE41D053-312E-4921-A1B6-B78CA661D1A9}" presName="firstChild" presStyleLbl="bgAccFollowNode1" presStyleIdx="1" presStyleCnt="2"/>
      <dgm:spPr/>
    </dgm:pt>
    <dgm:pt modelId="{2B40AF76-964A-4985-9E82-B3BA97EFBE93}" type="pres">
      <dgm:prSet presAssocID="{EE41D053-312E-4921-A1B6-B78CA661D1A9}" presName="firstChildTx" presStyleLbl="bgAccFollowNode1" presStyleIdx="1" presStyleCnt="2">
        <dgm:presLayoutVars>
          <dgm:bulletEnabled val="1"/>
        </dgm:presLayoutVars>
      </dgm:prSet>
      <dgm:spPr/>
    </dgm:pt>
    <dgm:pt modelId="{D60E812B-E9AD-43F4-B3FE-0D819271B1D5}" type="pres">
      <dgm:prSet presAssocID="{EE41D053-312E-4921-A1B6-B78CA661D1A9}" presName="negSpace" presStyleCnt="0"/>
      <dgm:spPr/>
    </dgm:pt>
    <dgm:pt modelId="{8081DECF-672F-4ED2-82E3-785F3C72A385}" type="pres">
      <dgm:prSet presAssocID="{EE41D053-312E-4921-A1B6-B78CA661D1A9}" presName="circle" presStyleLbl="node1" presStyleIdx="1" presStyleCnt="2"/>
      <dgm:spPr/>
    </dgm:pt>
  </dgm:ptLst>
  <dgm:cxnLst>
    <dgm:cxn modelId="{A4714300-3240-4EF3-B4BE-979EC593B66C}" srcId="{F4923C34-CD2C-445A-AAA8-ACF1EF963D36}" destId="{592BDF31-5A57-41E1-A5D0-8979063E2B27}" srcOrd="0" destOrd="0" parTransId="{E4969F92-34AB-496D-84F7-C62978AFE4D2}" sibTransId="{F642EC17-3F6D-4184-94DC-E28049967437}"/>
    <dgm:cxn modelId="{8D3D370A-3DAC-4032-B8C7-24443CBDC2BE}" srcId="{6A8B41B9-E477-4972-9793-A19669B4A324}" destId="{F4923C34-CD2C-445A-AAA8-ACF1EF963D36}" srcOrd="0" destOrd="0" parTransId="{D4DFF2F5-42F4-4955-B176-325BC859DC9B}" sibTransId="{1E623CCF-E641-44EA-B684-20C74A640679}"/>
    <dgm:cxn modelId="{7FF3FF28-DBF8-48AE-8282-80AF8BC5BD09}" type="presOf" srcId="{52B80686-EE3D-4298-ACE7-2E2F119DE6B0}" destId="{9EDA9943-A50A-43A9-9763-B09654A60E73}" srcOrd="0" destOrd="0" presId="urn:microsoft.com/office/officeart/2005/8/layout/hList9"/>
    <dgm:cxn modelId="{AA531D2F-D808-4160-A260-B80B6466332A}" type="presOf" srcId="{592BDF31-5A57-41E1-A5D0-8979063E2B27}" destId="{BF416F9D-2EB2-47F4-ABD5-22AEB5FA9F08}" srcOrd="1" destOrd="0" presId="urn:microsoft.com/office/officeart/2005/8/layout/hList9"/>
    <dgm:cxn modelId="{520ED943-751E-4C63-8943-2352402E99EE}" type="presOf" srcId="{52B80686-EE3D-4298-ACE7-2E2F119DE6B0}" destId="{2B40AF76-964A-4985-9E82-B3BA97EFBE93}" srcOrd="1" destOrd="0" presId="urn:microsoft.com/office/officeart/2005/8/layout/hList9"/>
    <dgm:cxn modelId="{A34CF755-DCD7-42AA-9FCF-040C68DD034D}" type="presOf" srcId="{F4923C34-CD2C-445A-AAA8-ACF1EF963D36}" destId="{68B09299-18FB-4054-B179-7AF029417CE5}" srcOrd="0" destOrd="0" presId="urn:microsoft.com/office/officeart/2005/8/layout/hList9"/>
    <dgm:cxn modelId="{C646DA7B-372C-40B8-BDC7-9B81AC7A7F9D}" type="presOf" srcId="{592BDF31-5A57-41E1-A5D0-8979063E2B27}" destId="{7A7B36AA-E92C-4C5E-9F88-D31920E171C3}" srcOrd="0" destOrd="0" presId="urn:microsoft.com/office/officeart/2005/8/layout/hList9"/>
    <dgm:cxn modelId="{E1EEECBA-F5BC-4C36-B529-E6F251E91CB9}" srcId="{6A8B41B9-E477-4972-9793-A19669B4A324}" destId="{EE41D053-312E-4921-A1B6-B78CA661D1A9}" srcOrd="1" destOrd="0" parTransId="{CDF6F848-F431-447F-89B4-C58059EC0745}" sibTransId="{83CE7619-C03E-44C6-853E-D68B1A136A27}"/>
    <dgm:cxn modelId="{39BAA7D2-FCBD-4872-9BDD-A7A4C4BC8B8D}" srcId="{EE41D053-312E-4921-A1B6-B78CA661D1A9}" destId="{52B80686-EE3D-4298-ACE7-2E2F119DE6B0}" srcOrd="0" destOrd="0" parTransId="{CA957B5C-49C3-4A70-8094-39C88D1B0F35}" sibTransId="{BAD33DF2-0D99-44AF-9E79-E92BAA4E9A25}"/>
    <dgm:cxn modelId="{02F224E2-72E7-4CD7-BC9C-B274BD463EB5}" type="presOf" srcId="{EE41D053-312E-4921-A1B6-B78CA661D1A9}" destId="{8081DECF-672F-4ED2-82E3-785F3C72A385}" srcOrd="0" destOrd="0" presId="urn:microsoft.com/office/officeart/2005/8/layout/hList9"/>
    <dgm:cxn modelId="{8F743AE2-449E-4B3E-A6AE-129F42102654}" type="presOf" srcId="{6A8B41B9-E477-4972-9793-A19669B4A324}" destId="{FC697BD2-1CDC-4D94-AB23-6AD96117879F}" srcOrd="0" destOrd="0" presId="urn:microsoft.com/office/officeart/2005/8/layout/hList9"/>
    <dgm:cxn modelId="{E32AE9D4-E11B-4987-A5F9-8083704426E5}" type="presParOf" srcId="{FC697BD2-1CDC-4D94-AB23-6AD96117879F}" destId="{C6CFEF73-6E50-4A8E-8143-2737FC69DA6B}" srcOrd="0" destOrd="0" presId="urn:microsoft.com/office/officeart/2005/8/layout/hList9"/>
    <dgm:cxn modelId="{A13567BD-11DE-470F-85F9-444504B9B4FD}" type="presParOf" srcId="{FC697BD2-1CDC-4D94-AB23-6AD96117879F}" destId="{90347258-7294-4E5C-8AF5-A6026B148EE4}" srcOrd="1" destOrd="0" presId="urn:microsoft.com/office/officeart/2005/8/layout/hList9"/>
    <dgm:cxn modelId="{1B926ACD-EA56-45EF-83DF-E1CA7B1E84A1}" type="presParOf" srcId="{90347258-7294-4E5C-8AF5-A6026B148EE4}" destId="{39BEC126-259E-48B8-9E1A-DF00A6CB3AD5}" srcOrd="0" destOrd="0" presId="urn:microsoft.com/office/officeart/2005/8/layout/hList9"/>
    <dgm:cxn modelId="{0207B83F-8967-4910-906C-4243415E32E1}" type="presParOf" srcId="{90347258-7294-4E5C-8AF5-A6026B148EE4}" destId="{285C5333-1F28-40BC-800B-5BF9CC69516A}" srcOrd="1" destOrd="0" presId="urn:microsoft.com/office/officeart/2005/8/layout/hList9"/>
    <dgm:cxn modelId="{FC6814AA-7F22-47F1-A83C-71D1F56D70FA}" type="presParOf" srcId="{285C5333-1F28-40BC-800B-5BF9CC69516A}" destId="{7A7B36AA-E92C-4C5E-9F88-D31920E171C3}" srcOrd="0" destOrd="0" presId="urn:microsoft.com/office/officeart/2005/8/layout/hList9"/>
    <dgm:cxn modelId="{DF75A9EB-8A30-4B1E-B840-487C0F3718E9}" type="presParOf" srcId="{285C5333-1F28-40BC-800B-5BF9CC69516A}" destId="{BF416F9D-2EB2-47F4-ABD5-22AEB5FA9F08}" srcOrd="1" destOrd="0" presId="urn:microsoft.com/office/officeart/2005/8/layout/hList9"/>
    <dgm:cxn modelId="{DCDE77CB-7646-4E4C-BF04-31BD74009673}" type="presParOf" srcId="{FC697BD2-1CDC-4D94-AB23-6AD96117879F}" destId="{5A3A4DD6-08F7-4EE1-8BD3-0E258E3118AC}" srcOrd="2" destOrd="0" presId="urn:microsoft.com/office/officeart/2005/8/layout/hList9"/>
    <dgm:cxn modelId="{630BBA31-6939-4F3F-AEA6-8A3668F68063}" type="presParOf" srcId="{FC697BD2-1CDC-4D94-AB23-6AD96117879F}" destId="{68B09299-18FB-4054-B179-7AF029417CE5}" srcOrd="3" destOrd="0" presId="urn:microsoft.com/office/officeart/2005/8/layout/hList9"/>
    <dgm:cxn modelId="{8F1EA4F3-5308-4FBC-A683-EAA695F7AA2B}" type="presParOf" srcId="{FC697BD2-1CDC-4D94-AB23-6AD96117879F}" destId="{53019222-FB39-471C-AA9A-F31F8674B737}" srcOrd="4" destOrd="0" presId="urn:microsoft.com/office/officeart/2005/8/layout/hList9"/>
    <dgm:cxn modelId="{B9EA27E5-CA9F-492A-B42E-F8348ED9C25D}" type="presParOf" srcId="{FC697BD2-1CDC-4D94-AB23-6AD96117879F}" destId="{2F91E2AA-9D96-4DC5-B6E3-3B065F302327}" srcOrd="5" destOrd="0" presId="urn:microsoft.com/office/officeart/2005/8/layout/hList9"/>
    <dgm:cxn modelId="{63D10154-2D08-4472-8DC1-5E7A4A45C451}" type="presParOf" srcId="{FC697BD2-1CDC-4D94-AB23-6AD96117879F}" destId="{4B864D7A-A3D4-4A8D-B6C8-4E1A4E03BDEC}" srcOrd="6" destOrd="0" presId="urn:microsoft.com/office/officeart/2005/8/layout/hList9"/>
    <dgm:cxn modelId="{C9E2EE19-C8C8-48E6-BA35-A5A81D846033}" type="presParOf" srcId="{4B864D7A-A3D4-4A8D-B6C8-4E1A4E03BDEC}" destId="{9864617F-EBCB-4E29-A8E3-6C7332F902E4}" srcOrd="0" destOrd="0" presId="urn:microsoft.com/office/officeart/2005/8/layout/hList9"/>
    <dgm:cxn modelId="{30ED8C6A-5357-4497-B65E-18E65EBDD5A3}" type="presParOf" srcId="{4B864D7A-A3D4-4A8D-B6C8-4E1A4E03BDEC}" destId="{136A9BDD-644C-4C11-8778-FB233C13C628}" srcOrd="1" destOrd="0" presId="urn:microsoft.com/office/officeart/2005/8/layout/hList9"/>
    <dgm:cxn modelId="{E3EE0169-2254-474A-8607-DB302FAC473B}" type="presParOf" srcId="{136A9BDD-644C-4C11-8778-FB233C13C628}" destId="{9EDA9943-A50A-43A9-9763-B09654A60E73}" srcOrd="0" destOrd="0" presId="urn:microsoft.com/office/officeart/2005/8/layout/hList9"/>
    <dgm:cxn modelId="{E936EB56-0776-4947-AA5B-D9231F861CF0}" type="presParOf" srcId="{136A9BDD-644C-4C11-8778-FB233C13C628}" destId="{2B40AF76-964A-4985-9E82-B3BA97EFBE93}" srcOrd="1" destOrd="0" presId="urn:microsoft.com/office/officeart/2005/8/layout/hList9"/>
    <dgm:cxn modelId="{D5BBF935-FF0B-4BF0-ABC3-27B75302ECAF}" type="presParOf" srcId="{FC697BD2-1CDC-4D94-AB23-6AD96117879F}" destId="{D60E812B-E9AD-43F4-B3FE-0D819271B1D5}" srcOrd="7" destOrd="0" presId="urn:microsoft.com/office/officeart/2005/8/layout/hList9"/>
    <dgm:cxn modelId="{0A53AE23-5773-4944-BAFF-1830C39B70EB}" type="presParOf" srcId="{FC697BD2-1CDC-4D94-AB23-6AD96117879F}" destId="{8081DECF-672F-4ED2-82E3-785F3C72A385}"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7A22AB-F09B-4EC8-923A-14C1E5AE9E2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93AAC59-5706-45B7-9CDB-104DA79729DD}">
      <dgm:prSet phldrT="[Text]"/>
      <dgm:spPr/>
      <dgm:t>
        <a:bodyPr/>
        <a:lstStyle/>
        <a:p>
          <a:r>
            <a:rPr lang="en-US" b="1" dirty="0">
              <a:effectLst>
                <a:outerShdw blurRad="38100" dist="38100" dir="2700000" algn="tl">
                  <a:srgbClr val="000000">
                    <a:alpha val="43137"/>
                  </a:srgbClr>
                </a:outerShdw>
              </a:effectLst>
            </a:rPr>
            <a:t>Facts</a:t>
          </a:r>
        </a:p>
      </dgm:t>
    </dgm:pt>
    <dgm:pt modelId="{B0ED4F7B-CA06-4AD6-8BFE-DF52A42713D4}" type="parTrans" cxnId="{A19CF17B-9B69-4AA6-B40F-5A9509874C21}">
      <dgm:prSet/>
      <dgm:spPr/>
      <dgm:t>
        <a:bodyPr/>
        <a:lstStyle/>
        <a:p>
          <a:endParaRPr lang="en-US"/>
        </a:p>
      </dgm:t>
    </dgm:pt>
    <dgm:pt modelId="{9F4DB3C5-AA4D-4864-B53E-889283ACED62}" type="sibTrans" cxnId="{A19CF17B-9B69-4AA6-B40F-5A9509874C21}">
      <dgm:prSet/>
      <dgm:spPr/>
      <dgm:t>
        <a:bodyPr/>
        <a:lstStyle/>
        <a:p>
          <a:endParaRPr lang="en-US"/>
        </a:p>
      </dgm:t>
    </dgm:pt>
    <dgm:pt modelId="{6C4C57F8-CB4A-4088-A7D9-DD1969E852BA}">
      <dgm:prSet phldrT="[Text]"/>
      <dgm:spPr/>
      <dgm:t>
        <a:bodyPr/>
        <a:lstStyle/>
        <a:p>
          <a:r>
            <a:rPr lang="en-US" b="1" dirty="0">
              <a:effectLst>
                <a:outerShdw blurRad="38100" dist="38100" dir="2700000" algn="tl">
                  <a:srgbClr val="000000">
                    <a:alpha val="43137"/>
                  </a:srgbClr>
                </a:outerShdw>
              </a:effectLst>
            </a:rPr>
            <a:t>Exhibits</a:t>
          </a:r>
        </a:p>
      </dgm:t>
    </dgm:pt>
    <dgm:pt modelId="{C076EF52-8EAB-46EC-98E4-5FE7E5231CB4}" type="parTrans" cxnId="{BB2EB6BB-0393-4FA7-9F39-5F495F4163B4}">
      <dgm:prSet/>
      <dgm:spPr/>
      <dgm:t>
        <a:bodyPr/>
        <a:lstStyle/>
        <a:p>
          <a:endParaRPr lang="en-US"/>
        </a:p>
      </dgm:t>
    </dgm:pt>
    <dgm:pt modelId="{56E35FAF-04B3-44B0-A32D-B1C0495AAC96}" type="sibTrans" cxnId="{BB2EB6BB-0393-4FA7-9F39-5F495F4163B4}">
      <dgm:prSet/>
      <dgm:spPr/>
      <dgm:t>
        <a:bodyPr/>
        <a:lstStyle/>
        <a:p>
          <a:endParaRPr lang="en-US"/>
        </a:p>
      </dgm:t>
    </dgm:pt>
    <dgm:pt modelId="{0CB64D86-84CC-49C4-BC0C-E43E96E820D4}">
      <dgm:prSet phldrT="[Text]"/>
      <dgm:spPr/>
      <dgm:t>
        <a:bodyPr/>
        <a:lstStyle/>
        <a:p>
          <a:r>
            <a:rPr lang="en-US" b="1" dirty="0">
              <a:effectLst>
                <a:outerShdw blurRad="38100" dist="38100" dir="2700000" algn="tl">
                  <a:srgbClr val="000000">
                    <a:alpha val="43137"/>
                  </a:srgbClr>
                </a:outerShdw>
              </a:effectLst>
            </a:rPr>
            <a:t>No Opinions</a:t>
          </a:r>
        </a:p>
      </dgm:t>
    </dgm:pt>
    <dgm:pt modelId="{749ABE90-D8C8-4A91-9D0F-B7A975689F53}" type="parTrans" cxnId="{3C242F91-7366-4FCD-A720-E0B1104F6142}">
      <dgm:prSet/>
      <dgm:spPr/>
      <dgm:t>
        <a:bodyPr/>
        <a:lstStyle/>
        <a:p>
          <a:endParaRPr lang="en-US"/>
        </a:p>
      </dgm:t>
    </dgm:pt>
    <dgm:pt modelId="{A0C4FCB4-0E90-41B5-ABBE-2E5C63134FF9}" type="sibTrans" cxnId="{3C242F91-7366-4FCD-A720-E0B1104F6142}">
      <dgm:prSet/>
      <dgm:spPr/>
      <dgm:t>
        <a:bodyPr/>
        <a:lstStyle/>
        <a:p>
          <a:endParaRPr lang="en-US"/>
        </a:p>
      </dgm:t>
    </dgm:pt>
    <dgm:pt modelId="{F76F1EF5-0557-44B3-878C-64054AE3F776}">
      <dgm:prSet phldrT="[Text]"/>
      <dgm:spPr/>
      <dgm:t>
        <a:bodyPr/>
        <a:lstStyle/>
        <a:p>
          <a:r>
            <a:rPr lang="en-US" b="1" dirty="0">
              <a:effectLst>
                <a:outerShdw blurRad="38100" dist="38100" dir="2700000" algn="tl">
                  <a:srgbClr val="000000">
                    <a:alpha val="43137"/>
                  </a:srgbClr>
                </a:outerShdw>
              </a:effectLst>
            </a:rPr>
            <a:t>Allegations</a:t>
          </a:r>
        </a:p>
      </dgm:t>
    </dgm:pt>
    <dgm:pt modelId="{D6B88D1B-D4F8-4D80-BEA4-F3563646A6B6}" type="parTrans" cxnId="{F9C75297-B2C7-45CB-9174-D5F25088B406}">
      <dgm:prSet/>
      <dgm:spPr/>
      <dgm:t>
        <a:bodyPr/>
        <a:lstStyle/>
        <a:p>
          <a:endParaRPr lang="en-US"/>
        </a:p>
      </dgm:t>
    </dgm:pt>
    <dgm:pt modelId="{B374FC1B-A075-4B0B-9F66-CBB6FF97F564}" type="sibTrans" cxnId="{F9C75297-B2C7-45CB-9174-D5F25088B406}">
      <dgm:prSet/>
      <dgm:spPr/>
      <dgm:t>
        <a:bodyPr/>
        <a:lstStyle/>
        <a:p>
          <a:endParaRPr lang="en-US"/>
        </a:p>
      </dgm:t>
    </dgm:pt>
    <dgm:pt modelId="{E59B7B22-CF2F-4F80-8274-357ACF5DD41A}">
      <dgm:prSet phldrT="[Text]"/>
      <dgm:spPr/>
      <dgm:t>
        <a:bodyPr/>
        <a:lstStyle/>
        <a:p>
          <a:r>
            <a:rPr lang="en-US" b="1" dirty="0">
              <a:effectLst>
                <a:outerShdw blurRad="38100" dist="38100" dir="2700000" algn="tl">
                  <a:srgbClr val="000000">
                    <a:alpha val="43137"/>
                  </a:srgbClr>
                </a:outerShdw>
              </a:effectLst>
            </a:rPr>
            <a:t>Observations </a:t>
          </a:r>
        </a:p>
      </dgm:t>
    </dgm:pt>
    <dgm:pt modelId="{6E63D43D-94F4-4369-AB5F-1F9B17DF8E75}" type="parTrans" cxnId="{DE228A6A-3A6E-40E0-99D9-D0A66285EEEB}">
      <dgm:prSet/>
      <dgm:spPr/>
      <dgm:t>
        <a:bodyPr/>
        <a:lstStyle/>
        <a:p>
          <a:endParaRPr lang="en-US"/>
        </a:p>
      </dgm:t>
    </dgm:pt>
    <dgm:pt modelId="{504306DF-8FF3-4313-9D81-4699B47AD832}" type="sibTrans" cxnId="{DE228A6A-3A6E-40E0-99D9-D0A66285EEEB}">
      <dgm:prSet/>
      <dgm:spPr/>
      <dgm:t>
        <a:bodyPr/>
        <a:lstStyle/>
        <a:p>
          <a:endParaRPr lang="en-US"/>
        </a:p>
      </dgm:t>
    </dgm:pt>
    <dgm:pt modelId="{4F0266D4-AB8E-4A1F-9E4A-DD7AAC302CCB}" type="pres">
      <dgm:prSet presAssocID="{027A22AB-F09B-4EC8-923A-14C1E5AE9E26}" presName="cycle" presStyleCnt="0">
        <dgm:presLayoutVars>
          <dgm:dir/>
          <dgm:resizeHandles val="exact"/>
        </dgm:presLayoutVars>
      </dgm:prSet>
      <dgm:spPr/>
    </dgm:pt>
    <dgm:pt modelId="{A2DC478E-65A1-431D-9CA1-A982681F06D4}" type="pres">
      <dgm:prSet presAssocID="{E93AAC59-5706-45B7-9CDB-104DA79729DD}" presName="node" presStyleLbl="node1" presStyleIdx="0" presStyleCnt="5">
        <dgm:presLayoutVars>
          <dgm:bulletEnabled val="1"/>
        </dgm:presLayoutVars>
      </dgm:prSet>
      <dgm:spPr/>
    </dgm:pt>
    <dgm:pt modelId="{A2CADB25-2543-402B-A708-791347339A6A}" type="pres">
      <dgm:prSet presAssocID="{E93AAC59-5706-45B7-9CDB-104DA79729DD}" presName="spNode" presStyleCnt="0"/>
      <dgm:spPr/>
    </dgm:pt>
    <dgm:pt modelId="{7AF68D7A-471B-404A-9B37-A23BCDB3F926}" type="pres">
      <dgm:prSet presAssocID="{9F4DB3C5-AA4D-4864-B53E-889283ACED62}" presName="sibTrans" presStyleLbl="sibTrans1D1" presStyleIdx="0" presStyleCnt="5"/>
      <dgm:spPr/>
    </dgm:pt>
    <dgm:pt modelId="{6B844CBE-D77D-4643-BEB0-E07C64631710}" type="pres">
      <dgm:prSet presAssocID="{6C4C57F8-CB4A-4088-A7D9-DD1969E852BA}" presName="node" presStyleLbl="node1" presStyleIdx="1" presStyleCnt="5">
        <dgm:presLayoutVars>
          <dgm:bulletEnabled val="1"/>
        </dgm:presLayoutVars>
      </dgm:prSet>
      <dgm:spPr/>
    </dgm:pt>
    <dgm:pt modelId="{0D9FDDE8-BC47-46C9-9724-AB7FAB5A0492}" type="pres">
      <dgm:prSet presAssocID="{6C4C57F8-CB4A-4088-A7D9-DD1969E852BA}" presName="spNode" presStyleCnt="0"/>
      <dgm:spPr/>
    </dgm:pt>
    <dgm:pt modelId="{59B05530-7C72-4766-986B-D235DAC06DB2}" type="pres">
      <dgm:prSet presAssocID="{56E35FAF-04B3-44B0-A32D-B1C0495AAC96}" presName="sibTrans" presStyleLbl="sibTrans1D1" presStyleIdx="1" presStyleCnt="5"/>
      <dgm:spPr/>
    </dgm:pt>
    <dgm:pt modelId="{B6B52622-3A84-4123-BE9C-BBCEC5A49D7F}" type="pres">
      <dgm:prSet presAssocID="{0CB64D86-84CC-49C4-BC0C-E43E96E820D4}" presName="node" presStyleLbl="node1" presStyleIdx="2" presStyleCnt="5">
        <dgm:presLayoutVars>
          <dgm:bulletEnabled val="1"/>
        </dgm:presLayoutVars>
      </dgm:prSet>
      <dgm:spPr/>
    </dgm:pt>
    <dgm:pt modelId="{BCFE7DFA-5661-4420-A0A5-E99F4C6B2F84}" type="pres">
      <dgm:prSet presAssocID="{0CB64D86-84CC-49C4-BC0C-E43E96E820D4}" presName="spNode" presStyleCnt="0"/>
      <dgm:spPr/>
    </dgm:pt>
    <dgm:pt modelId="{50CAA939-E977-419B-B8A4-B790F4EFACDC}" type="pres">
      <dgm:prSet presAssocID="{A0C4FCB4-0E90-41B5-ABBE-2E5C63134FF9}" presName="sibTrans" presStyleLbl="sibTrans1D1" presStyleIdx="2" presStyleCnt="5"/>
      <dgm:spPr/>
    </dgm:pt>
    <dgm:pt modelId="{EF517DFF-85C5-46F1-9B23-FA44E9BFD841}" type="pres">
      <dgm:prSet presAssocID="{F76F1EF5-0557-44B3-878C-64054AE3F776}" presName="node" presStyleLbl="node1" presStyleIdx="3" presStyleCnt="5">
        <dgm:presLayoutVars>
          <dgm:bulletEnabled val="1"/>
        </dgm:presLayoutVars>
      </dgm:prSet>
      <dgm:spPr/>
    </dgm:pt>
    <dgm:pt modelId="{22213AD1-356B-4122-9E3A-FA08274B0787}" type="pres">
      <dgm:prSet presAssocID="{F76F1EF5-0557-44B3-878C-64054AE3F776}" presName="spNode" presStyleCnt="0"/>
      <dgm:spPr/>
    </dgm:pt>
    <dgm:pt modelId="{D3A8555C-920F-44DC-82D8-5D3DC91F5CDC}" type="pres">
      <dgm:prSet presAssocID="{B374FC1B-A075-4B0B-9F66-CBB6FF97F564}" presName="sibTrans" presStyleLbl="sibTrans1D1" presStyleIdx="3" presStyleCnt="5"/>
      <dgm:spPr/>
    </dgm:pt>
    <dgm:pt modelId="{C9D87E5C-3817-453E-8E0A-023C84E26BC5}" type="pres">
      <dgm:prSet presAssocID="{E59B7B22-CF2F-4F80-8274-357ACF5DD41A}" presName="node" presStyleLbl="node1" presStyleIdx="4" presStyleCnt="5">
        <dgm:presLayoutVars>
          <dgm:bulletEnabled val="1"/>
        </dgm:presLayoutVars>
      </dgm:prSet>
      <dgm:spPr/>
    </dgm:pt>
    <dgm:pt modelId="{C5B3F9CB-E46E-47EF-9359-0DC60204F7D4}" type="pres">
      <dgm:prSet presAssocID="{E59B7B22-CF2F-4F80-8274-357ACF5DD41A}" presName="spNode" presStyleCnt="0"/>
      <dgm:spPr/>
    </dgm:pt>
    <dgm:pt modelId="{4B45CF64-1544-4A6D-BAD3-FB9A0643D876}" type="pres">
      <dgm:prSet presAssocID="{504306DF-8FF3-4313-9D81-4699B47AD832}" presName="sibTrans" presStyleLbl="sibTrans1D1" presStyleIdx="4" presStyleCnt="5"/>
      <dgm:spPr/>
    </dgm:pt>
  </dgm:ptLst>
  <dgm:cxnLst>
    <dgm:cxn modelId="{9633C118-E9C2-4B32-9BD2-D63D2ADEA511}" type="presOf" srcId="{6C4C57F8-CB4A-4088-A7D9-DD1969E852BA}" destId="{6B844CBE-D77D-4643-BEB0-E07C64631710}" srcOrd="0" destOrd="0" presId="urn:microsoft.com/office/officeart/2005/8/layout/cycle5"/>
    <dgm:cxn modelId="{EE2CA51B-E0B6-44D8-8DED-50ECCEF927A4}" type="presOf" srcId="{0CB64D86-84CC-49C4-BC0C-E43E96E820D4}" destId="{B6B52622-3A84-4123-BE9C-BBCEC5A49D7F}" srcOrd="0" destOrd="0" presId="urn:microsoft.com/office/officeart/2005/8/layout/cycle5"/>
    <dgm:cxn modelId="{7FCA3528-DA12-4C78-BE9B-D2DB4ADC8FF0}" type="presOf" srcId="{F76F1EF5-0557-44B3-878C-64054AE3F776}" destId="{EF517DFF-85C5-46F1-9B23-FA44E9BFD841}" srcOrd="0" destOrd="0" presId="urn:microsoft.com/office/officeart/2005/8/layout/cycle5"/>
    <dgm:cxn modelId="{E7A6974F-5283-4669-93F7-C08C3B3941C3}" type="presOf" srcId="{E93AAC59-5706-45B7-9CDB-104DA79729DD}" destId="{A2DC478E-65A1-431D-9CA1-A982681F06D4}" srcOrd="0" destOrd="0" presId="urn:microsoft.com/office/officeart/2005/8/layout/cycle5"/>
    <dgm:cxn modelId="{DD25DA67-FD91-4FA8-8805-E841562A9C3A}" type="presOf" srcId="{504306DF-8FF3-4313-9D81-4699B47AD832}" destId="{4B45CF64-1544-4A6D-BAD3-FB9A0643D876}" srcOrd="0" destOrd="0" presId="urn:microsoft.com/office/officeart/2005/8/layout/cycle5"/>
    <dgm:cxn modelId="{DE228A6A-3A6E-40E0-99D9-D0A66285EEEB}" srcId="{027A22AB-F09B-4EC8-923A-14C1E5AE9E26}" destId="{E59B7B22-CF2F-4F80-8274-357ACF5DD41A}" srcOrd="4" destOrd="0" parTransId="{6E63D43D-94F4-4369-AB5F-1F9B17DF8E75}" sibTransId="{504306DF-8FF3-4313-9D81-4699B47AD832}"/>
    <dgm:cxn modelId="{93F8A66F-C607-4003-BCAA-7EAFB0F6CFF2}" type="presOf" srcId="{9F4DB3C5-AA4D-4864-B53E-889283ACED62}" destId="{7AF68D7A-471B-404A-9B37-A23BCDB3F926}" srcOrd="0" destOrd="0" presId="urn:microsoft.com/office/officeart/2005/8/layout/cycle5"/>
    <dgm:cxn modelId="{A19CF17B-9B69-4AA6-B40F-5A9509874C21}" srcId="{027A22AB-F09B-4EC8-923A-14C1E5AE9E26}" destId="{E93AAC59-5706-45B7-9CDB-104DA79729DD}" srcOrd="0" destOrd="0" parTransId="{B0ED4F7B-CA06-4AD6-8BFE-DF52A42713D4}" sibTransId="{9F4DB3C5-AA4D-4864-B53E-889283ACED62}"/>
    <dgm:cxn modelId="{3C242F91-7366-4FCD-A720-E0B1104F6142}" srcId="{027A22AB-F09B-4EC8-923A-14C1E5AE9E26}" destId="{0CB64D86-84CC-49C4-BC0C-E43E96E820D4}" srcOrd="2" destOrd="0" parTransId="{749ABE90-D8C8-4A91-9D0F-B7A975689F53}" sibTransId="{A0C4FCB4-0E90-41B5-ABBE-2E5C63134FF9}"/>
    <dgm:cxn modelId="{F9C75297-B2C7-45CB-9174-D5F25088B406}" srcId="{027A22AB-F09B-4EC8-923A-14C1E5AE9E26}" destId="{F76F1EF5-0557-44B3-878C-64054AE3F776}" srcOrd="3" destOrd="0" parTransId="{D6B88D1B-D4F8-4D80-BEA4-F3563646A6B6}" sibTransId="{B374FC1B-A075-4B0B-9F66-CBB6FF97F564}"/>
    <dgm:cxn modelId="{06B49A9E-2167-4271-9B15-7DBED294FA02}" type="presOf" srcId="{B374FC1B-A075-4B0B-9F66-CBB6FF97F564}" destId="{D3A8555C-920F-44DC-82D8-5D3DC91F5CDC}" srcOrd="0" destOrd="0" presId="urn:microsoft.com/office/officeart/2005/8/layout/cycle5"/>
    <dgm:cxn modelId="{075EAAA1-D7E9-4B9A-9816-7DE04B1E0F1B}" type="presOf" srcId="{56E35FAF-04B3-44B0-A32D-B1C0495AAC96}" destId="{59B05530-7C72-4766-986B-D235DAC06DB2}" srcOrd="0" destOrd="0" presId="urn:microsoft.com/office/officeart/2005/8/layout/cycle5"/>
    <dgm:cxn modelId="{0FDB35AB-4B3F-4154-82EB-C570D6D83453}" type="presOf" srcId="{A0C4FCB4-0E90-41B5-ABBE-2E5C63134FF9}" destId="{50CAA939-E977-419B-B8A4-B790F4EFACDC}" srcOrd="0" destOrd="0" presId="urn:microsoft.com/office/officeart/2005/8/layout/cycle5"/>
    <dgm:cxn modelId="{BB2EB6BB-0393-4FA7-9F39-5F495F4163B4}" srcId="{027A22AB-F09B-4EC8-923A-14C1E5AE9E26}" destId="{6C4C57F8-CB4A-4088-A7D9-DD1969E852BA}" srcOrd="1" destOrd="0" parTransId="{C076EF52-8EAB-46EC-98E4-5FE7E5231CB4}" sibTransId="{56E35FAF-04B3-44B0-A32D-B1C0495AAC96}"/>
    <dgm:cxn modelId="{593512E1-2C0D-4689-9D6F-605B3FCA8DAD}" type="presOf" srcId="{E59B7B22-CF2F-4F80-8274-357ACF5DD41A}" destId="{C9D87E5C-3817-453E-8E0A-023C84E26BC5}" srcOrd="0" destOrd="0" presId="urn:microsoft.com/office/officeart/2005/8/layout/cycle5"/>
    <dgm:cxn modelId="{1A47AEF1-3A9C-4FBF-AFE6-CABA1A44926B}" type="presOf" srcId="{027A22AB-F09B-4EC8-923A-14C1E5AE9E26}" destId="{4F0266D4-AB8E-4A1F-9E4A-DD7AAC302CCB}" srcOrd="0" destOrd="0" presId="urn:microsoft.com/office/officeart/2005/8/layout/cycle5"/>
    <dgm:cxn modelId="{3D74C790-1577-4283-8816-FC94ECD07400}" type="presParOf" srcId="{4F0266D4-AB8E-4A1F-9E4A-DD7AAC302CCB}" destId="{A2DC478E-65A1-431D-9CA1-A982681F06D4}" srcOrd="0" destOrd="0" presId="urn:microsoft.com/office/officeart/2005/8/layout/cycle5"/>
    <dgm:cxn modelId="{6E6A77FD-C6D9-4289-A655-41FE5FF75BBB}" type="presParOf" srcId="{4F0266D4-AB8E-4A1F-9E4A-DD7AAC302CCB}" destId="{A2CADB25-2543-402B-A708-791347339A6A}" srcOrd="1" destOrd="0" presId="urn:microsoft.com/office/officeart/2005/8/layout/cycle5"/>
    <dgm:cxn modelId="{7A5F79CE-BD9A-4ECE-A42D-84DE5FD24817}" type="presParOf" srcId="{4F0266D4-AB8E-4A1F-9E4A-DD7AAC302CCB}" destId="{7AF68D7A-471B-404A-9B37-A23BCDB3F926}" srcOrd="2" destOrd="0" presId="urn:microsoft.com/office/officeart/2005/8/layout/cycle5"/>
    <dgm:cxn modelId="{9EE5FB6F-4CD6-4D61-AE87-6D99D6D8490A}" type="presParOf" srcId="{4F0266D4-AB8E-4A1F-9E4A-DD7AAC302CCB}" destId="{6B844CBE-D77D-4643-BEB0-E07C64631710}" srcOrd="3" destOrd="0" presId="urn:microsoft.com/office/officeart/2005/8/layout/cycle5"/>
    <dgm:cxn modelId="{C21DE7FB-6670-41C4-887A-CAE4964D345A}" type="presParOf" srcId="{4F0266D4-AB8E-4A1F-9E4A-DD7AAC302CCB}" destId="{0D9FDDE8-BC47-46C9-9724-AB7FAB5A0492}" srcOrd="4" destOrd="0" presId="urn:microsoft.com/office/officeart/2005/8/layout/cycle5"/>
    <dgm:cxn modelId="{E924D4C2-2631-42D7-9A63-A71BB80988E7}" type="presParOf" srcId="{4F0266D4-AB8E-4A1F-9E4A-DD7AAC302CCB}" destId="{59B05530-7C72-4766-986B-D235DAC06DB2}" srcOrd="5" destOrd="0" presId="urn:microsoft.com/office/officeart/2005/8/layout/cycle5"/>
    <dgm:cxn modelId="{2EFC465C-217C-4126-AC71-AA3AF369A198}" type="presParOf" srcId="{4F0266D4-AB8E-4A1F-9E4A-DD7AAC302CCB}" destId="{B6B52622-3A84-4123-BE9C-BBCEC5A49D7F}" srcOrd="6" destOrd="0" presId="urn:microsoft.com/office/officeart/2005/8/layout/cycle5"/>
    <dgm:cxn modelId="{8E70FF47-899F-4B13-9712-2DF8AFB92396}" type="presParOf" srcId="{4F0266D4-AB8E-4A1F-9E4A-DD7AAC302CCB}" destId="{BCFE7DFA-5661-4420-A0A5-E99F4C6B2F84}" srcOrd="7" destOrd="0" presId="urn:microsoft.com/office/officeart/2005/8/layout/cycle5"/>
    <dgm:cxn modelId="{7CCEC36E-5CA8-4674-9866-6B46597846E4}" type="presParOf" srcId="{4F0266D4-AB8E-4A1F-9E4A-DD7AAC302CCB}" destId="{50CAA939-E977-419B-B8A4-B790F4EFACDC}" srcOrd="8" destOrd="0" presId="urn:microsoft.com/office/officeart/2005/8/layout/cycle5"/>
    <dgm:cxn modelId="{9F00C483-E51A-400C-8421-0D89DA8D1919}" type="presParOf" srcId="{4F0266D4-AB8E-4A1F-9E4A-DD7AAC302CCB}" destId="{EF517DFF-85C5-46F1-9B23-FA44E9BFD841}" srcOrd="9" destOrd="0" presId="urn:microsoft.com/office/officeart/2005/8/layout/cycle5"/>
    <dgm:cxn modelId="{DCFAF3E0-63A2-40A7-B88C-2091592FB68F}" type="presParOf" srcId="{4F0266D4-AB8E-4A1F-9E4A-DD7AAC302CCB}" destId="{22213AD1-356B-4122-9E3A-FA08274B0787}" srcOrd="10" destOrd="0" presId="urn:microsoft.com/office/officeart/2005/8/layout/cycle5"/>
    <dgm:cxn modelId="{D1385524-3AEF-44C1-9C38-0B3324137747}" type="presParOf" srcId="{4F0266D4-AB8E-4A1F-9E4A-DD7AAC302CCB}" destId="{D3A8555C-920F-44DC-82D8-5D3DC91F5CDC}" srcOrd="11" destOrd="0" presId="urn:microsoft.com/office/officeart/2005/8/layout/cycle5"/>
    <dgm:cxn modelId="{8BB6F40C-4657-4685-94C2-BB738F6C2017}" type="presParOf" srcId="{4F0266D4-AB8E-4A1F-9E4A-DD7AAC302CCB}" destId="{C9D87E5C-3817-453E-8E0A-023C84E26BC5}" srcOrd="12" destOrd="0" presId="urn:microsoft.com/office/officeart/2005/8/layout/cycle5"/>
    <dgm:cxn modelId="{D0B54C48-060C-470E-BF04-76DEDBE1A23A}" type="presParOf" srcId="{4F0266D4-AB8E-4A1F-9E4A-DD7AAC302CCB}" destId="{C5B3F9CB-E46E-47EF-9359-0DC60204F7D4}" srcOrd="13" destOrd="0" presId="urn:microsoft.com/office/officeart/2005/8/layout/cycle5"/>
    <dgm:cxn modelId="{0603DA86-68A2-4984-8983-62AAD13F4AC8}" type="presParOf" srcId="{4F0266D4-AB8E-4A1F-9E4A-DD7AAC302CCB}" destId="{4B45CF64-1544-4A6D-BAD3-FB9A0643D876}"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175E7-744F-468C-887C-42D8022CB3E7}">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4307D0-7A61-4CBD-9C90-2DEE13AEC57C}">
      <dsp:nvSpPr>
        <dsp:cNvPr id="0" name=""/>
        <dsp:cNvSpPr/>
      </dsp:nvSpPr>
      <dsp:spPr>
        <a:xfrm>
          <a:off x="11296"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Allegation Comes to You</a:t>
          </a:r>
        </a:p>
      </dsp:txBody>
      <dsp:txXfrm>
        <a:off x="96262" y="1390367"/>
        <a:ext cx="3214776" cy="1570603"/>
      </dsp:txXfrm>
    </dsp:sp>
    <dsp:sp modelId="{B55812E0-2ABC-4B3E-B176-DFBFB979D203}">
      <dsp:nvSpPr>
        <dsp:cNvPr id="0" name=""/>
        <dsp:cNvSpPr/>
      </dsp:nvSpPr>
      <dsp:spPr>
        <a:xfrm>
          <a:off x="356544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Talk to the  Complainant</a:t>
          </a:r>
        </a:p>
      </dsp:txBody>
      <dsp:txXfrm>
        <a:off x="3650411" y="1390367"/>
        <a:ext cx="3214776" cy="1570603"/>
      </dsp:txXfrm>
    </dsp:sp>
    <dsp:sp modelId="{14A20299-4942-4313-AC9D-7FF62ED1A552}">
      <dsp:nvSpPr>
        <dsp:cNvPr id="0" name=""/>
        <dsp:cNvSpPr/>
      </dsp:nvSpPr>
      <dsp:spPr>
        <a:xfrm>
          <a:off x="711959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Filing a Formal Complaint or No?</a:t>
          </a:r>
        </a:p>
      </dsp:txBody>
      <dsp:txXfrm>
        <a:off x="7204561" y="1390367"/>
        <a:ext cx="3214776"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B36AA-E92C-4C5E-9F88-D31920E171C3}">
      <dsp:nvSpPr>
        <dsp:cNvPr id="0" name=""/>
        <dsp:cNvSpPr/>
      </dsp:nvSpPr>
      <dsp:spPr>
        <a:xfrm>
          <a:off x="1980658" y="1237019"/>
          <a:ext cx="3709386" cy="2474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rPr>
            <a:t>Non-punitive, individualized, and offered as appropriate and without charge to a complainant or a respondent. </a:t>
          </a:r>
        </a:p>
      </dsp:txBody>
      <dsp:txXfrm>
        <a:off x="2574160" y="1237019"/>
        <a:ext cx="3115884" cy="2474160"/>
      </dsp:txXfrm>
    </dsp:sp>
    <dsp:sp modelId="{68B09299-18FB-4054-B179-7AF029417CE5}">
      <dsp:nvSpPr>
        <dsp:cNvPr id="0" name=""/>
        <dsp:cNvSpPr/>
      </dsp:nvSpPr>
      <dsp:spPr>
        <a:xfrm>
          <a:off x="2319" y="247849"/>
          <a:ext cx="2472924" cy="24729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b="1" kern="1200" dirty="0"/>
            <a:t>Supportive Measures</a:t>
          </a:r>
        </a:p>
      </dsp:txBody>
      <dsp:txXfrm>
        <a:off x="364470" y="610000"/>
        <a:ext cx="1748622" cy="1748622"/>
      </dsp:txXfrm>
    </dsp:sp>
    <dsp:sp modelId="{9EDA9943-A50A-43A9-9763-B09654A60E73}">
      <dsp:nvSpPr>
        <dsp:cNvPr id="0" name=""/>
        <dsp:cNvSpPr/>
      </dsp:nvSpPr>
      <dsp:spPr>
        <a:xfrm>
          <a:off x="8162968" y="1237019"/>
          <a:ext cx="3709386" cy="24741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endParaRPr lang="en-US" sz="1600" kern="1200" dirty="0"/>
        </a:p>
        <a:p>
          <a:pPr marL="0" lvl="0" indent="0" algn="l" defTabSz="711200">
            <a:lnSpc>
              <a:spcPct val="90000"/>
            </a:lnSpc>
            <a:spcBef>
              <a:spcPct val="0"/>
            </a:spcBef>
            <a:spcAft>
              <a:spcPct val="35000"/>
            </a:spcAft>
            <a:buFont typeface="Arial" panose="020B0604020202020204" pitchFamily="34" charset="0"/>
            <a:buNone/>
          </a:pPr>
          <a:endParaRPr lang="en-US" sz="1600" kern="1200" dirty="0"/>
        </a:p>
        <a:p>
          <a:pPr marL="0" lvl="0" indent="0" algn="l" defTabSz="711200">
            <a:lnSpc>
              <a:spcPct val="90000"/>
            </a:lnSpc>
            <a:spcBef>
              <a:spcPct val="0"/>
            </a:spcBef>
            <a:spcAft>
              <a:spcPct val="35000"/>
            </a:spcAft>
            <a:buFont typeface="Arial" panose="020B0604020202020204" pitchFamily="34" charset="0"/>
            <a:buNone/>
          </a:pPr>
          <a:r>
            <a:rPr lang="en-US" sz="1800" kern="1200" dirty="0">
              <a:solidFill>
                <a:srgbClr val="002060"/>
              </a:solidFill>
            </a:rPr>
            <a:t>~ Schedule changes;</a:t>
          </a:r>
        </a:p>
        <a:p>
          <a:pPr marL="0" lvl="0" indent="0" algn="l" defTabSz="711200">
            <a:lnSpc>
              <a:spcPct val="90000"/>
            </a:lnSpc>
            <a:spcBef>
              <a:spcPct val="0"/>
            </a:spcBef>
            <a:spcAft>
              <a:spcPct val="35000"/>
            </a:spcAft>
            <a:buFont typeface="Arial" panose="020B0604020202020204" pitchFamily="34" charset="0"/>
            <a:buNone/>
          </a:pPr>
          <a:r>
            <a:rPr lang="en-US" sz="1800" kern="1200" dirty="0">
              <a:solidFill>
                <a:srgbClr val="002060"/>
              </a:solidFill>
            </a:rPr>
            <a:t>~ Student counseling; </a:t>
          </a:r>
        </a:p>
        <a:p>
          <a:pPr marL="0" lvl="0" indent="0" algn="l" defTabSz="711200">
            <a:lnSpc>
              <a:spcPct val="90000"/>
            </a:lnSpc>
            <a:spcBef>
              <a:spcPct val="0"/>
            </a:spcBef>
            <a:spcAft>
              <a:spcPct val="35000"/>
            </a:spcAft>
            <a:buFont typeface="Arial" panose="020B0604020202020204" pitchFamily="34" charset="0"/>
            <a:buNone/>
          </a:pPr>
          <a:r>
            <a:rPr lang="en-US" sz="1800" kern="1200" dirty="0">
              <a:solidFill>
                <a:srgbClr val="002060"/>
              </a:solidFill>
            </a:rPr>
            <a:t>~ Actual monitoring;</a:t>
          </a:r>
        </a:p>
        <a:p>
          <a:pPr marL="0" lvl="0" indent="0" algn="l" defTabSz="711200">
            <a:lnSpc>
              <a:spcPct val="90000"/>
            </a:lnSpc>
            <a:spcBef>
              <a:spcPct val="0"/>
            </a:spcBef>
            <a:spcAft>
              <a:spcPct val="35000"/>
            </a:spcAft>
            <a:buFont typeface="Arial" panose="020B0604020202020204" pitchFamily="34" charset="0"/>
            <a:buNone/>
          </a:pPr>
          <a:r>
            <a:rPr lang="en-US" sz="1800" kern="1200" dirty="0">
              <a:solidFill>
                <a:srgbClr val="002060"/>
              </a:solidFill>
            </a:rPr>
            <a:t>~ Academic accommodations.</a:t>
          </a:r>
        </a:p>
        <a:p>
          <a:pPr marL="0" lvl="0" indent="0" algn="l" defTabSz="711200">
            <a:lnSpc>
              <a:spcPct val="90000"/>
            </a:lnSpc>
            <a:spcBef>
              <a:spcPct val="0"/>
            </a:spcBef>
            <a:spcAft>
              <a:spcPct val="35000"/>
            </a:spcAft>
            <a:buFont typeface="Arial" panose="020B0604020202020204" pitchFamily="34" charset="0"/>
            <a:buNone/>
          </a:pPr>
          <a:endParaRPr lang="en-US" sz="1600" kern="1200" dirty="0"/>
        </a:p>
        <a:p>
          <a:pPr marL="0" lvl="0" indent="0" algn="l" defTabSz="711200">
            <a:lnSpc>
              <a:spcPct val="90000"/>
            </a:lnSpc>
            <a:spcBef>
              <a:spcPct val="0"/>
            </a:spcBef>
            <a:spcAft>
              <a:spcPct val="35000"/>
            </a:spcAft>
            <a:buFont typeface="Arial" panose="020B0604020202020204" pitchFamily="34" charset="0"/>
            <a:buNone/>
          </a:pPr>
          <a:endParaRPr lang="en-US" sz="1600" kern="1200" dirty="0"/>
        </a:p>
      </dsp:txBody>
      <dsp:txXfrm>
        <a:off x="8756470" y="1237019"/>
        <a:ext cx="3115884" cy="2474160"/>
      </dsp:txXfrm>
    </dsp:sp>
    <dsp:sp modelId="{8081DECF-672F-4ED2-82E3-785F3C72A385}">
      <dsp:nvSpPr>
        <dsp:cNvPr id="0" name=""/>
        <dsp:cNvSpPr/>
      </dsp:nvSpPr>
      <dsp:spPr>
        <a:xfrm>
          <a:off x="6184629" y="247849"/>
          <a:ext cx="2472924" cy="24729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b="1" kern="1200" dirty="0"/>
            <a:t>Example Measures</a:t>
          </a:r>
        </a:p>
      </dsp:txBody>
      <dsp:txXfrm>
        <a:off x="6546780" y="610000"/>
        <a:ext cx="1748622" cy="17486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C478E-65A1-431D-9CA1-A982681F06D4}">
      <dsp:nvSpPr>
        <dsp:cNvPr id="0" name=""/>
        <dsp:cNvSpPr/>
      </dsp:nvSpPr>
      <dsp:spPr>
        <a:xfrm>
          <a:off x="4544094" y="126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Facts</a:t>
          </a:r>
        </a:p>
      </dsp:txBody>
      <dsp:txXfrm>
        <a:off x="4589386" y="46558"/>
        <a:ext cx="1336826" cy="837232"/>
      </dsp:txXfrm>
    </dsp:sp>
    <dsp:sp modelId="{7AF68D7A-471B-404A-9B37-A23BCDB3F926}">
      <dsp:nvSpPr>
        <dsp:cNvPr id="0" name=""/>
        <dsp:cNvSpPr/>
      </dsp:nvSpPr>
      <dsp:spPr>
        <a:xfrm>
          <a:off x="3400996" y="465174"/>
          <a:ext cx="3713607" cy="3713607"/>
        </a:xfrm>
        <a:custGeom>
          <a:avLst/>
          <a:gdLst/>
          <a:ahLst/>
          <a:cxnLst/>
          <a:rect l="0" t="0" r="0" b="0"/>
          <a:pathLst>
            <a:path>
              <a:moveTo>
                <a:pt x="2762497" y="235865"/>
              </a:moveTo>
              <a:arcTo wR="1856803" hR="1856803" stAng="17951648" swAng="121437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B844CBE-D77D-4643-BEB0-E07C64631710}">
      <dsp:nvSpPr>
        <dsp:cNvPr id="0" name=""/>
        <dsp:cNvSpPr/>
      </dsp:nvSpPr>
      <dsp:spPr>
        <a:xfrm>
          <a:off x="6310020" y="128428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Exhibits</a:t>
          </a:r>
        </a:p>
      </dsp:txBody>
      <dsp:txXfrm>
        <a:off x="6355312" y="1329578"/>
        <a:ext cx="1336826" cy="837232"/>
      </dsp:txXfrm>
    </dsp:sp>
    <dsp:sp modelId="{59B05530-7C72-4766-986B-D235DAC06DB2}">
      <dsp:nvSpPr>
        <dsp:cNvPr id="0" name=""/>
        <dsp:cNvSpPr/>
      </dsp:nvSpPr>
      <dsp:spPr>
        <a:xfrm>
          <a:off x="3400996" y="465174"/>
          <a:ext cx="3713607" cy="3713607"/>
        </a:xfrm>
        <a:custGeom>
          <a:avLst/>
          <a:gdLst/>
          <a:ahLst/>
          <a:cxnLst/>
          <a:rect l="0" t="0" r="0" b="0"/>
          <a:pathLst>
            <a:path>
              <a:moveTo>
                <a:pt x="3709188" y="1984834"/>
              </a:moveTo>
              <a:arcTo wR="1856803" hR="1856803" stAng="21837228" swAng="136192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6B52622-3A84-4123-BE9C-BBCEC5A49D7F}">
      <dsp:nvSpPr>
        <dsp:cNvPr id="0" name=""/>
        <dsp:cNvSpPr/>
      </dsp:nvSpPr>
      <dsp:spPr>
        <a:xfrm>
          <a:off x="5635496" y="336025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No Opinions</a:t>
          </a:r>
        </a:p>
      </dsp:txBody>
      <dsp:txXfrm>
        <a:off x="5680788" y="3405548"/>
        <a:ext cx="1336826" cy="837232"/>
      </dsp:txXfrm>
    </dsp:sp>
    <dsp:sp modelId="{50CAA939-E977-419B-B8A4-B790F4EFACDC}">
      <dsp:nvSpPr>
        <dsp:cNvPr id="0" name=""/>
        <dsp:cNvSpPr/>
      </dsp:nvSpPr>
      <dsp:spPr>
        <a:xfrm>
          <a:off x="3400996" y="465174"/>
          <a:ext cx="3713607" cy="3713607"/>
        </a:xfrm>
        <a:custGeom>
          <a:avLst/>
          <a:gdLst/>
          <a:ahLst/>
          <a:cxnLst/>
          <a:rect l="0" t="0" r="0" b="0"/>
          <a:pathLst>
            <a:path>
              <a:moveTo>
                <a:pt x="2085494" y="3699470"/>
              </a:moveTo>
              <a:arcTo wR="1856803" hR="1856803" stAng="4975518" swAng="84896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F517DFF-85C5-46F1-9B23-FA44E9BFD841}">
      <dsp:nvSpPr>
        <dsp:cNvPr id="0" name=""/>
        <dsp:cNvSpPr/>
      </dsp:nvSpPr>
      <dsp:spPr>
        <a:xfrm>
          <a:off x="3452692" y="336025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Allegations</a:t>
          </a:r>
        </a:p>
      </dsp:txBody>
      <dsp:txXfrm>
        <a:off x="3497984" y="3405548"/>
        <a:ext cx="1336826" cy="837232"/>
      </dsp:txXfrm>
    </dsp:sp>
    <dsp:sp modelId="{D3A8555C-920F-44DC-82D8-5D3DC91F5CDC}">
      <dsp:nvSpPr>
        <dsp:cNvPr id="0" name=""/>
        <dsp:cNvSpPr/>
      </dsp:nvSpPr>
      <dsp:spPr>
        <a:xfrm>
          <a:off x="3400996" y="465174"/>
          <a:ext cx="3713607" cy="3713607"/>
        </a:xfrm>
        <a:custGeom>
          <a:avLst/>
          <a:gdLst/>
          <a:ahLst/>
          <a:cxnLst/>
          <a:rect l="0" t="0" r="0" b="0"/>
          <a:pathLst>
            <a:path>
              <a:moveTo>
                <a:pt x="197297" y="2689725"/>
              </a:moveTo>
              <a:arcTo wR="1856803" hR="1856803" stAng="9200850" swAng="136192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9D87E5C-3817-453E-8E0A-023C84E26BC5}">
      <dsp:nvSpPr>
        <dsp:cNvPr id="0" name=""/>
        <dsp:cNvSpPr/>
      </dsp:nvSpPr>
      <dsp:spPr>
        <a:xfrm>
          <a:off x="2778169" y="1284286"/>
          <a:ext cx="1427410" cy="927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38100" dist="38100" dir="2700000" algn="tl">
                  <a:srgbClr val="000000">
                    <a:alpha val="43137"/>
                  </a:srgbClr>
                </a:outerShdw>
              </a:effectLst>
            </a:rPr>
            <a:t>Observations </a:t>
          </a:r>
        </a:p>
      </dsp:txBody>
      <dsp:txXfrm>
        <a:off x="2823461" y="1329578"/>
        <a:ext cx="1336826" cy="837232"/>
      </dsp:txXfrm>
    </dsp:sp>
    <dsp:sp modelId="{4B45CF64-1544-4A6D-BAD3-FB9A0643D876}">
      <dsp:nvSpPr>
        <dsp:cNvPr id="0" name=""/>
        <dsp:cNvSpPr/>
      </dsp:nvSpPr>
      <dsp:spPr>
        <a:xfrm>
          <a:off x="3400996" y="465174"/>
          <a:ext cx="3713607" cy="3713607"/>
        </a:xfrm>
        <a:custGeom>
          <a:avLst/>
          <a:gdLst/>
          <a:ahLst/>
          <a:cxnLst/>
          <a:rect l="0" t="0" r="0" b="0"/>
          <a:pathLst>
            <a:path>
              <a:moveTo>
                <a:pt x="446274" y="649274"/>
              </a:moveTo>
              <a:arcTo wR="1856803" hR="1856803" stAng="13233976" swAng="1214376"/>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D133-BB32-4FF4-BBE5-0C92F49808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34D792-5594-499E-BE7B-40A5620524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546C9D-3C5B-40F1-B834-424ED77FB2B9}"/>
              </a:ext>
            </a:extLst>
          </p:cNvPr>
          <p:cNvSpPr>
            <a:spLocks noGrp="1"/>
          </p:cNvSpPr>
          <p:nvPr>
            <p:ph type="dt" sz="half" idx="10"/>
          </p:nvPr>
        </p:nvSpPr>
        <p:spPr/>
        <p:txBody>
          <a:bodyPr/>
          <a:lstStyle/>
          <a:p>
            <a:fld id="{29777403-33C4-4341-8B6B-74E075C20649}" type="datetimeFigureOut">
              <a:rPr lang="en-US" smtClean="0"/>
              <a:t>10/21/22</a:t>
            </a:fld>
            <a:endParaRPr lang="en-US"/>
          </a:p>
        </p:txBody>
      </p:sp>
      <p:sp>
        <p:nvSpPr>
          <p:cNvPr id="5" name="Footer Placeholder 4">
            <a:extLst>
              <a:ext uri="{FF2B5EF4-FFF2-40B4-BE49-F238E27FC236}">
                <a16:creationId xmlns:a16="http://schemas.microsoft.com/office/drawing/2014/main" id="{48EA4320-78C0-4ED9-ACC2-162F983E41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C5DF7-4CC3-4D1F-BF7D-DB99FE5AD697}"/>
              </a:ext>
            </a:extLst>
          </p:cNvPr>
          <p:cNvSpPr>
            <a:spLocks noGrp="1"/>
          </p:cNvSpPr>
          <p:nvPr>
            <p:ph type="sldNum" sz="quarter" idx="12"/>
          </p:nvPr>
        </p:nvSpPr>
        <p:spPr/>
        <p:txBody>
          <a:bodyPr/>
          <a:lstStyle/>
          <a:p>
            <a:fld id="{426C8F16-D79E-49A5-9248-228888EE6254}" type="slidenum">
              <a:rPr lang="en-US" smtClean="0"/>
              <a:t>‹#›</a:t>
            </a:fld>
            <a:endParaRPr lang="en-US"/>
          </a:p>
        </p:txBody>
      </p:sp>
    </p:spTree>
    <p:extLst>
      <p:ext uri="{BB962C8B-B14F-4D97-AF65-F5344CB8AC3E}">
        <p14:creationId xmlns:p14="http://schemas.microsoft.com/office/powerpoint/2010/main" val="1285515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96AD-F192-408D-BBEA-B9954BF245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BF8959-D2EA-41ED-BE40-312FF690C5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97E1D-4EDB-4F56-9402-5A6EF04B2487}"/>
              </a:ext>
            </a:extLst>
          </p:cNvPr>
          <p:cNvSpPr>
            <a:spLocks noGrp="1"/>
          </p:cNvSpPr>
          <p:nvPr>
            <p:ph type="dt" sz="half" idx="10"/>
          </p:nvPr>
        </p:nvSpPr>
        <p:spPr/>
        <p:txBody>
          <a:bodyPr/>
          <a:lstStyle/>
          <a:p>
            <a:fld id="{29777403-33C4-4341-8B6B-74E075C20649}" type="datetimeFigureOut">
              <a:rPr lang="en-US" smtClean="0"/>
              <a:t>10/21/22</a:t>
            </a:fld>
            <a:endParaRPr lang="en-US"/>
          </a:p>
        </p:txBody>
      </p:sp>
      <p:sp>
        <p:nvSpPr>
          <p:cNvPr id="5" name="Footer Placeholder 4">
            <a:extLst>
              <a:ext uri="{FF2B5EF4-FFF2-40B4-BE49-F238E27FC236}">
                <a16:creationId xmlns:a16="http://schemas.microsoft.com/office/drawing/2014/main" id="{B900D52C-5C2F-4BCE-81D2-803070A94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57CF1A-3871-4D74-8B30-4EDF610B161D}"/>
              </a:ext>
            </a:extLst>
          </p:cNvPr>
          <p:cNvSpPr>
            <a:spLocks noGrp="1"/>
          </p:cNvSpPr>
          <p:nvPr>
            <p:ph type="sldNum" sz="quarter" idx="12"/>
          </p:nvPr>
        </p:nvSpPr>
        <p:spPr/>
        <p:txBody>
          <a:bodyPr/>
          <a:lstStyle/>
          <a:p>
            <a:fld id="{426C8F16-D79E-49A5-9248-228888EE6254}" type="slidenum">
              <a:rPr lang="en-US" smtClean="0"/>
              <a:t>‹#›</a:t>
            </a:fld>
            <a:endParaRPr lang="en-US"/>
          </a:p>
        </p:txBody>
      </p:sp>
    </p:spTree>
    <p:extLst>
      <p:ext uri="{BB962C8B-B14F-4D97-AF65-F5344CB8AC3E}">
        <p14:creationId xmlns:p14="http://schemas.microsoft.com/office/powerpoint/2010/main" val="240996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C52F8D-87E4-40E0-AF7A-B183A1BD3C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7F3905-81C2-4F5E-B7CA-3AAEC9B462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93423-F4C0-4614-9BAA-FA84F4DAC020}"/>
              </a:ext>
            </a:extLst>
          </p:cNvPr>
          <p:cNvSpPr>
            <a:spLocks noGrp="1"/>
          </p:cNvSpPr>
          <p:nvPr>
            <p:ph type="dt" sz="half" idx="10"/>
          </p:nvPr>
        </p:nvSpPr>
        <p:spPr/>
        <p:txBody>
          <a:bodyPr/>
          <a:lstStyle/>
          <a:p>
            <a:fld id="{29777403-33C4-4341-8B6B-74E075C20649}" type="datetimeFigureOut">
              <a:rPr lang="en-US" smtClean="0"/>
              <a:t>10/21/22</a:t>
            </a:fld>
            <a:endParaRPr lang="en-US"/>
          </a:p>
        </p:txBody>
      </p:sp>
      <p:sp>
        <p:nvSpPr>
          <p:cNvPr id="5" name="Footer Placeholder 4">
            <a:extLst>
              <a:ext uri="{FF2B5EF4-FFF2-40B4-BE49-F238E27FC236}">
                <a16:creationId xmlns:a16="http://schemas.microsoft.com/office/drawing/2014/main" id="{00BB1624-72E4-4CF4-A995-B974D0682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4BCAE-2E83-4CC6-BAED-515D7C79552A}"/>
              </a:ext>
            </a:extLst>
          </p:cNvPr>
          <p:cNvSpPr>
            <a:spLocks noGrp="1"/>
          </p:cNvSpPr>
          <p:nvPr>
            <p:ph type="sldNum" sz="quarter" idx="12"/>
          </p:nvPr>
        </p:nvSpPr>
        <p:spPr/>
        <p:txBody>
          <a:bodyPr/>
          <a:lstStyle/>
          <a:p>
            <a:fld id="{426C8F16-D79E-49A5-9248-228888EE6254}" type="slidenum">
              <a:rPr lang="en-US" smtClean="0"/>
              <a:t>‹#›</a:t>
            </a:fld>
            <a:endParaRPr lang="en-US"/>
          </a:p>
        </p:txBody>
      </p:sp>
    </p:spTree>
    <p:extLst>
      <p:ext uri="{BB962C8B-B14F-4D97-AF65-F5344CB8AC3E}">
        <p14:creationId xmlns:p14="http://schemas.microsoft.com/office/powerpoint/2010/main" val="2945887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D8786-3986-4BB1-9469-0531349B6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E725C6-02B5-4220-B36E-2A5806D909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41DCD-8DF5-4447-9354-D226C8D16538}"/>
              </a:ext>
            </a:extLst>
          </p:cNvPr>
          <p:cNvSpPr>
            <a:spLocks noGrp="1"/>
          </p:cNvSpPr>
          <p:nvPr>
            <p:ph type="dt" sz="half" idx="10"/>
          </p:nvPr>
        </p:nvSpPr>
        <p:spPr/>
        <p:txBody>
          <a:bodyPr/>
          <a:lstStyle/>
          <a:p>
            <a:fld id="{29777403-33C4-4341-8B6B-74E075C20649}" type="datetimeFigureOut">
              <a:rPr lang="en-US" smtClean="0"/>
              <a:t>10/21/22</a:t>
            </a:fld>
            <a:endParaRPr lang="en-US"/>
          </a:p>
        </p:txBody>
      </p:sp>
      <p:sp>
        <p:nvSpPr>
          <p:cNvPr id="5" name="Footer Placeholder 4">
            <a:extLst>
              <a:ext uri="{FF2B5EF4-FFF2-40B4-BE49-F238E27FC236}">
                <a16:creationId xmlns:a16="http://schemas.microsoft.com/office/drawing/2014/main" id="{6D32C619-7C69-4471-A7E6-54B861E5B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C0CB2-C326-495D-96CD-3B464E6731DD}"/>
              </a:ext>
            </a:extLst>
          </p:cNvPr>
          <p:cNvSpPr>
            <a:spLocks noGrp="1"/>
          </p:cNvSpPr>
          <p:nvPr>
            <p:ph type="sldNum" sz="quarter" idx="12"/>
          </p:nvPr>
        </p:nvSpPr>
        <p:spPr/>
        <p:txBody>
          <a:bodyPr/>
          <a:lstStyle/>
          <a:p>
            <a:fld id="{426C8F16-D79E-49A5-9248-228888EE6254}" type="slidenum">
              <a:rPr lang="en-US" smtClean="0"/>
              <a:t>‹#›</a:t>
            </a:fld>
            <a:endParaRPr lang="en-US"/>
          </a:p>
        </p:txBody>
      </p:sp>
    </p:spTree>
    <p:extLst>
      <p:ext uri="{BB962C8B-B14F-4D97-AF65-F5344CB8AC3E}">
        <p14:creationId xmlns:p14="http://schemas.microsoft.com/office/powerpoint/2010/main" val="214613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AE6CD-3FDB-4A76-97BA-EB5AA9B440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FE4433-E4F8-4015-A010-EBDE984DA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02772C-6EFB-45EE-8043-DB2ED3879BA3}"/>
              </a:ext>
            </a:extLst>
          </p:cNvPr>
          <p:cNvSpPr>
            <a:spLocks noGrp="1"/>
          </p:cNvSpPr>
          <p:nvPr>
            <p:ph type="dt" sz="half" idx="10"/>
          </p:nvPr>
        </p:nvSpPr>
        <p:spPr/>
        <p:txBody>
          <a:bodyPr/>
          <a:lstStyle/>
          <a:p>
            <a:fld id="{29777403-33C4-4341-8B6B-74E075C20649}" type="datetimeFigureOut">
              <a:rPr lang="en-US" smtClean="0"/>
              <a:t>10/21/22</a:t>
            </a:fld>
            <a:endParaRPr lang="en-US"/>
          </a:p>
        </p:txBody>
      </p:sp>
      <p:sp>
        <p:nvSpPr>
          <p:cNvPr id="5" name="Footer Placeholder 4">
            <a:extLst>
              <a:ext uri="{FF2B5EF4-FFF2-40B4-BE49-F238E27FC236}">
                <a16:creationId xmlns:a16="http://schemas.microsoft.com/office/drawing/2014/main" id="{37E2B8E9-7168-4486-9D40-A1E03899AD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44F8D-6950-4924-A05C-9ADF4DF01496}"/>
              </a:ext>
            </a:extLst>
          </p:cNvPr>
          <p:cNvSpPr>
            <a:spLocks noGrp="1"/>
          </p:cNvSpPr>
          <p:nvPr>
            <p:ph type="sldNum" sz="quarter" idx="12"/>
          </p:nvPr>
        </p:nvSpPr>
        <p:spPr/>
        <p:txBody>
          <a:bodyPr/>
          <a:lstStyle/>
          <a:p>
            <a:fld id="{426C8F16-D79E-49A5-9248-228888EE6254}" type="slidenum">
              <a:rPr lang="en-US" smtClean="0"/>
              <a:t>‹#›</a:t>
            </a:fld>
            <a:endParaRPr lang="en-US"/>
          </a:p>
        </p:txBody>
      </p:sp>
    </p:spTree>
    <p:extLst>
      <p:ext uri="{BB962C8B-B14F-4D97-AF65-F5344CB8AC3E}">
        <p14:creationId xmlns:p14="http://schemas.microsoft.com/office/powerpoint/2010/main" val="1375859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3D41-B77C-41DA-B8E0-AF55968DCE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9022DB-17ED-4D2C-9A4C-262EEF16E9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05FA02-72A1-4451-849C-7E91F67CE4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BA8E0E-8487-46F1-9358-3FDD38EFDC2C}"/>
              </a:ext>
            </a:extLst>
          </p:cNvPr>
          <p:cNvSpPr>
            <a:spLocks noGrp="1"/>
          </p:cNvSpPr>
          <p:nvPr>
            <p:ph type="dt" sz="half" idx="10"/>
          </p:nvPr>
        </p:nvSpPr>
        <p:spPr/>
        <p:txBody>
          <a:bodyPr/>
          <a:lstStyle/>
          <a:p>
            <a:fld id="{29777403-33C4-4341-8B6B-74E075C20649}" type="datetimeFigureOut">
              <a:rPr lang="en-US" smtClean="0"/>
              <a:t>10/21/22</a:t>
            </a:fld>
            <a:endParaRPr lang="en-US"/>
          </a:p>
        </p:txBody>
      </p:sp>
      <p:sp>
        <p:nvSpPr>
          <p:cNvPr id="6" name="Footer Placeholder 5">
            <a:extLst>
              <a:ext uri="{FF2B5EF4-FFF2-40B4-BE49-F238E27FC236}">
                <a16:creationId xmlns:a16="http://schemas.microsoft.com/office/drawing/2014/main" id="{2ABA1B54-A9E5-4331-ABEF-C87609BE5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05947-EA59-4DBE-8707-EDA93E26F90E}"/>
              </a:ext>
            </a:extLst>
          </p:cNvPr>
          <p:cNvSpPr>
            <a:spLocks noGrp="1"/>
          </p:cNvSpPr>
          <p:nvPr>
            <p:ph type="sldNum" sz="quarter" idx="12"/>
          </p:nvPr>
        </p:nvSpPr>
        <p:spPr/>
        <p:txBody>
          <a:bodyPr/>
          <a:lstStyle/>
          <a:p>
            <a:fld id="{426C8F16-D79E-49A5-9248-228888EE6254}" type="slidenum">
              <a:rPr lang="en-US" smtClean="0"/>
              <a:t>‹#›</a:t>
            </a:fld>
            <a:endParaRPr lang="en-US"/>
          </a:p>
        </p:txBody>
      </p:sp>
    </p:spTree>
    <p:extLst>
      <p:ext uri="{BB962C8B-B14F-4D97-AF65-F5344CB8AC3E}">
        <p14:creationId xmlns:p14="http://schemas.microsoft.com/office/powerpoint/2010/main" val="221601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09DA5-C880-4E8A-BE8D-DED34FB2EB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B007C2-7DCB-4801-B551-F6FC5797E5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AD0B-ACD3-4C13-8FC7-F21039EA29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2BDEFA-C521-412C-9C00-5B59E8B6B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1A48E1-847F-4F61-AC14-A0B5D23EA4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D4D6FB-2B31-409F-8DBC-518E4BF2E977}"/>
              </a:ext>
            </a:extLst>
          </p:cNvPr>
          <p:cNvSpPr>
            <a:spLocks noGrp="1"/>
          </p:cNvSpPr>
          <p:nvPr>
            <p:ph type="dt" sz="half" idx="10"/>
          </p:nvPr>
        </p:nvSpPr>
        <p:spPr/>
        <p:txBody>
          <a:bodyPr/>
          <a:lstStyle/>
          <a:p>
            <a:fld id="{29777403-33C4-4341-8B6B-74E075C20649}" type="datetimeFigureOut">
              <a:rPr lang="en-US" smtClean="0"/>
              <a:t>10/21/22</a:t>
            </a:fld>
            <a:endParaRPr lang="en-US"/>
          </a:p>
        </p:txBody>
      </p:sp>
      <p:sp>
        <p:nvSpPr>
          <p:cNvPr id="8" name="Footer Placeholder 7">
            <a:extLst>
              <a:ext uri="{FF2B5EF4-FFF2-40B4-BE49-F238E27FC236}">
                <a16:creationId xmlns:a16="http://schemas.microsoft.com/office/drawing/2014/main" id="{0B72FC79-5346-48E8-8B46-2A306CC9B9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C5B557-D795-4B46-814D-36A3C96A6352}"/>
              </a:ext>
            </a:extLst>
          </p:cNvPr>
          <p:cNvSpPr>
            <a:spLocks noGrp="1"/>
          </p:cNvSpPr>
          <p:nvPr>
            <p:ph type="sldNum" sz="quarter" idx="12"/>
          </p:nvPr>
        </p:nvSpPr>
        <p:spPr/>
        <p:txBody>
          <a:bodyPr/>
          <a:lstStyle/>
          <a:p>
            <a:fld id="{426C8F16-D79E-49A5-9248-228888EE6254}" type="slidenum">
              <a:rPr lang="en-US" smtClean="0"/>
              <a:t>‹#›</a:t>
            </a:fld>
            <a:endParaRPr lang="en-US"/>
          </a:p>
        </p:txBody>
      </p:sp>
    </p:spTree>
    <p:extLst>
      <p:ext uri="{BB962C8B-B14F-4D97-AF65-F5344CB8AC3E}">
        <p14:creationId xmlns:p14="http://schemas.microsoft.com/office/powerpoint/2010/main" val="33684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FDAA-21C8-4198-B7A4-3AC4BC51AD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EB6C0D-3362-4A50-BA94-87D162AAC48E}"/>
              </a:ext>
            </a:extLst>
          </p:cNvPr>
          <p:cNvSpPr>
            <a:spLocks noGrp="1"/>
          </p:cNvSpPr>
          <p:nvPr>
            <p:ph type="dt" sz="half" idx="10"/>
          </p:nvPr>
        </p:nvSpPr>
        <p:spPr/>
        <p:txBody>
          <a:bodyPr/>
          <a:lstStyle/>
          <a:p>
            <a:fld id="{29777403-33C4-4341-8B6B-74E075C20649}" type="datetimeFigureOut">
              <a:rPr lang="en-US" smtClean="0"/>
              <a:t>10/21/22</a:t>
            </a:fld>
            <a:endParaRPr lang="en-US"/>
          </a:p>
        </p:txBody>
      </p:sp>
      <p:sp>
        <p:nvSpPr>
          <p:cNvPr id="4" name="Footer Placeholder 3">
            <a:extLst>
              <a:ext uri="{FF2B5EF4-FFF2-40B4-BE49-F238E27FC236}">
                <a16:creationId xmlns:a16="http://schemas.microsoft.com/office/drawing/2014/main" id="{98ECCB1C-758A-4625-B4E6-A678C087A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1CCB7D-2076-4282-9568-EA7E72CFBD79}"/>
              </a:ext>
            </a:extLst>
          </p:cNvPr>
          <p:cNvSpPr>
            <a:spLocks noGrp="1"/>
          </p:cNvSpPr>
          <p:nvPr>
            <p:ph type="sldNum" sz="quarter" idx="12"/>
          </p:nvPr>
        </p:nvSpPr>
        <p:spPr/>
        <p:txBody>
          <a:bodyPr/>
          <a:lstStyle/>
          <a:p>
            <a:fld id="{426C8F16-D79E-49A5-9248-228888EE6254}" type="slidenum">
              <a:rPr lang="en-US" smtClean="0"/>
              <a:t>‹#›</a:t>
            </a:fld>
            <a:endParaRPr lang="en-US"/>
          </a:p>
        </p:txBody>
      </p:sp>
    </p:spTree>
    <p:extLst>
      <p:ext uri="{BB962C8B-B14F-4D97-AF65-F5344CB8AC3E}">
        <p14:creationId xmlns:p14="http://schemas.microsoft.com/office/powerpoint/2010/main" val="2577167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70A42-9B0B-4D44-8AA7-F719990847D5}"/>
              </a:ext>
            </a:extLst>
          </p:cNvPr>
          <p:cNvSpPr>
            <a:spLocks noGrp="1"/>
          </p:cNvSpPr>
          <p:nvPr>
            <p:ph type="dt" sz="half" idx="10"/>
          </p:nvPr>
        </p:nvSpPr>
        <p:spPr/>
        <p:txBody>
          <a:bodyPr/>
          <a:lstStyle/>
          <a:p>
            <a:fld id="{29777403-33C4-4341-8B6B-74E075C20649}" type="datetimeFigureOut">
              <a:rPr lang="en-US" smtClean="0"/>
              <a:t>10/21/22</a:t>
            </a:fld>
            <a:endParaRPr lang="en-US"/>
          </a:p>
        </p:txBody>
      </p:sp>
      <p:sp>
        <p:nvSpPr>
          <p:cNvPr id="3" name="Footer Placeholder 2">
            <a:extLst>
              <a:ext uri="{FF2B5EF4-FFF2-40B4-BE49-F238E27FC236}">
                <a16:creationId xmlns:a16="http://schemas.microsoft.com/office/drawing/2014/main" id="{1F787B42-97CB-4783-AE28-CF49BBC89F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16F73F-0496-4AE0-B1B5-235A0120B11A}"/>
              </a:ext>
            </a:extLst>
          </p:cNvPr>
          <p:cNvSpPr>
            <a:spLocks noGrp="1"/>
          </p:cNvSpPr>
          <p:nvPr>
            <p:ph type="sldNum" sz="quarter" idx="12"/>
          </p:nvPr>
        </p:nvSpPr>
        <p:spPr/>
        <p:txBody>
          <a:bodyPr/>
          <a:lstStyle/>
          <a:p>
            <a:fld id="{426C8F16-D79E-49A5-9248-228888EE6254}" type="slidenum">
              <a:rPr lang="en-US" smtClean="0"/>
              <a:t>‹#›</a:t>
            </a:fld>
            <a:endParaRPr lang="en-US"/>
          </a:p>
        </p:txBody>
      </p:sp>
    </p:spTree>
    <p:extLst>
      <p:ext uri="{BB962C8B-B14F-4D97-AF65-F5344CB8AC3E}">
        <p14:creationId xmlns:p14="http://schemas.microsoft.com/office/powerpoint/2010/main" val="1368743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EADB-572A-41F5-AD1B-07FCEE3C73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069AD-64D3-4D57-B09B-8AB1C8D994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C660BF-3221-483E-BB7C-FE612EF8A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00611-465F-4E6A-B870-F1FCEAD619C0}"/>
              </a:ext>
            </a:extLst>
          </p:cNvPr>
          <p:cNvSpPr>
            <a:spLocks noGrp="1"/>
          </p:cNvSpPr>
          <p:nvPr>
            <p:ph type="dt" sz="half" idx="10"/>
          </p:nvPr>
        </p:nvSpPr>
        <p:spPr/>
        <p:txBody>
          <a:bodyPr/>
          <a:lstStyle/>
          <a:p>
            <a:fld id="{29777403-33C4-4341-8B6B-74E075C20649}" type="datetimeFigureOut">
              <a:rPr lang="en-US" smtClean="0"/>
              <a:t>10/21/22</a:t>
            </a:fld>
            <a:endParaRPr lang="en-US"/>
          </a:p>
        </p:txBody>
      </p:sp>
      <p:sp>
        <p:nvSpPr>
          <p:cNvPr id="6" name="Footer Placeholder 5">
            <a:extLst>
              <a:ext uri="{FF2B5EF4-FFF2-40B4-BE49-F238E27FC236}">
                <a16:creationId xmlns:a16="http://schemas.microsoft.com/office/drawing/2014/main" id="{137F5ED7-B281-49BD-ABE0-0222ED4C6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BB6100-92B3-4FBD-B2B3-70D883510CED}"/>
              </a:ext>
            </a:extLst>
          </p:cNvPr>
          <p:cNvSpPr>
            <a:spLocks noGrp="1"/>
          </p:cNvSpPr>
          <p:nvPr>
            <p:ph type="sldNum" sz="quarter" idx="12"/>
          </p:nvPr>
        </p:nvSpPr>
        <p:spPr/>
        <p:txBody>
          <a:bodyPr/>
          <a:lstStyle/>
          <a:p>
            <a:fld id="{426C8F16-D79E-49A5-9248-228888EE6254}" type="slidenum">
              <a:rPr lang="en-US" smtClean="0"/>
              <a:t>‹#›</a:t>
            </a:fld>
            <a:endParaRPr lang="en-US"/>
          </a:p>
        </p:txBody>
      </p:sp>
    </p:spTree>
    <p:extLst>
      <p:ext uri="{BB962C8B-B14F-4D97-AF65-F5344CB8AC3E}">
        <p14:creationId xmlns:p14="http://schemas.microsoft.com/office/powerpoint/2010/main" val="267144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9A4D8-C685-440C-9567-ADA6B7770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329155-A78A-4AD6-B26E-EA6D9F5DEC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A07645-E77F-4791-80D9-63EE53E57B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A56E16-C31C-403B-A14E-E61811D61D6B}"/>
              </a:ext>
            </a:extLst>
          </p:cNvPr>
          <p:cNvSpPr>
            <a:spLocks noGrp="1"/>
          </p:cNvSpPr>
          <p:nvPr>
            <p:ph type="dt" sz="half" idx="10"/>
          </p:nvPr>
        </p:nvSpPr>
        <p:spPr/>
        <p:txBody>
          <a:bodyPr/>
          <a:lstStyle/>
          <a:p>
            <a:fld id="{29777403-33C4-4341-8B6B-74E075C20649}" type="datetimeFigureOut">
              <a:rPr lang="en-US" smtClean="0"/>
              <a:t>10/21/22</a:t>
            </a:fld>
            <a:endParaRPr lang="en-US"/>
          </a:p>
        </p:txBody>
      </p:sp>
      <p:sp>
        <p:nvSpPr>
          <p:cNvPr id="6" name="Footer Placeholder 5">
            <a:extLst>
              <a:ext uri="{FF2B5EF4-FFF2-40B4-BE49-F238E27FC236}">
                <a16:creationId xmlns:a16="http://schemas.microsoft.com/office/drawing/2014/main" id="{E3A11C65-B77C-449A-AD24-9D93DEF95B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8A2D4-FD00-42DB-A9F6-60D9DBEAD279}"/>
              </a:ext>
            </a:extLst>
          </p:cNvPr>
          <p:cNvSpPr>
            <a:spLocks noGrp="1"/>
          </p:cNvSpPr>
          <p:nvPr>
            <p:ph type="sldNum" sz="quarter" idx="12"/>
          </p:nvPr>
        </p:nvSpPr>
        <p:spPr/>
        <p:txBody>
          <a:bodyPr/>
          <a:lstStyle/>
          <a:p>
            <a:fld id="{426C8F16-D79E-49A5-9248-228888EE6254}" type="slidenum">
              <a:rPr lang="en-US" smtClean="0"/>
              <a:t>‹#›</a:t>
            </a:fld>
            <a:endParaRPr lang="en-US"/>
          </a:p>
        </p:txBody>
      </p:sp>
    </p:spTree>
    <p:extLst>
      <p:ext uri="{BB962C8B-B14F-4D97-AF65-F5344CB8AC3E}">
        <p14:creationId xmlns:p14="http://schemas.microsoft.com/office/powerpoint/2010/main" val="84191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E1BA8-E240-43B9-B84D-717004275F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408EE6-B5CC-4CBE-8588-72982B29EF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5BA25-E70A-4491-9066-175364A06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77403-33C4-4341-8B6B-74E075C20649}" type="datetimeFigureOut">
              <a:rPr lang="en-US" smtClean="0"/>
              <a:t>10/21/22</a:t>
            </a:fld>
            <a:endParaRPr lang="en-US"/>
          </a:p>
        </p:txBody>
      </p:sp>
      <p:sp>
        <p:nvSpPr>
          <p:cNvPr id="5" name="Footer Placeholder 4">
            <a:extLst>
              <a:ext uri="{FF2B5EF4-FFF2-40B4-BE49-F238E27FC236}">
                <a16:creationId xmlns:a16="http://schemas.microsoft.com/office/drawing/2014/main" id="{E95FE871-91D6-4113-9103-D375733BF8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A6EA06-6918-4B48-A81A-29C0D2970A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6C8F16-D79E-49A5-9248-228888EE6254}" type="slidenum">
              <a:rPr lang="en-US" smtClean="0"/>
              <a:t>‹#›</a:t>
            </a:fld>
            <a:endParaRPr lang="en-US"/>
          </a:p>
        </p:txBody>
      </p:sp>
    </p:spTree>
    <p:extLst>
      <p:ext uri="{BB962C8B-B14F-4D97-AF65-F5344CB8AC3E}">
        <p14:creationId xmlns:p14="http://schemas.microsoft.com/office/powerpoint/2010/main" val="663266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 name="Rectangle 2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cartoon characters with speech balloons that spell out &quot;TITLE IX&quot;">
            <a:extLst>
              <a:ext uri="{FF2B5EF4-FFF2-40B4-BE49-F238E27FC236}">
                <a16:creationId xmlns:a16="http://schemas.microsoft.com/office/drawing/2014/main" id="{142BF81D-A990-491C-BA59-E9B31FEDA75E}"/>
              </a:ext>
            </a:extLst>
          </p:cNvPr>
          <p:cNvPicPr>
            <a:picLocks noChangeAspect="1"/>
          </p:cNvPicPr>
          <p:nvPr/>
        </p:nvPicPr>
        <p:blipFill rotWithShape="1">
          <a:blip r:embed="rId2">
            <a:alphaModFix amt="50000"/>
          </a:blip>
          <a:srcRect b="5462"/>
          <a:stretch/>
        </p:blipFill>
        <p:spPr>
          <a:xfrm>
            <a:off x="20" y="1"/>
            <a:ext cx="12191980" cy="6857999"/>
          </a:xfrm>
          <a:prstGeom prst="rect">
            <a:avLst/>
          </a:prstGeom>
        </p:spPr>
      </p:pic>
      <p:sp>
        <p:nvSpPr>
          <p:cNvPr id="2" name="Title 1">
            <a:extLst>
              <a:ext uri="{FF2B5EF4-FFF2-40B4-BE49-F238E27FC236}">
                <a16:creationId xmlns:a16="http://schemas.microsoft.com/office/drawing/2014/main" id="{58CB5148-588F-406B-AA84-E55F8218D62F}"/>
              </a:ext>
            </a:extLst>
          </p:cNvPr>
          <p:cNvSpPr>
            <a:spLocks noGrp="1"/>
          </p:cNvSpPr>
          <p:nvPr>
            <p:ph type="ctrTitle"/>
          </p:nvPr>
        </p:nvSpPr>
        <p:spPr>
          <a:xfrm>
            <a:off x="1524000" y="1122362"/>
            <a:ext cx="9144000" cy="2900518"/>
          </a:xfrm>
        </p:spPr>
        <p:txBody>
          <a:bodyPr>
            <a:normAutofit/>
          </a:bodyPr>
          <a:lstStyle/>
          <a:p>
            <a:r>
              <a:rPr lang="en-US" sz="7200" b="1" dirty="0">
                <a:solidFill>
                  <a:srgbClr val="FFFFFF"/>
                </a:solidFill>
                <a:effectLst>
                  <a:outerShdw blurRad="38100" dist="38100" dir="2700000" algn="tl">
                    <a:srgbClr val="000000">
                      <a:alpha val="43137"/>
                    </a:srgbClr>
                  </a:outerShdw>
                </a:effectLst>
              </a:rPr>
              <a:t>Complaint, Grievance &amp;</a:t>
            </a:r>
            <a:br>
              <a:rPr lang="en-US" sz="7200" b="1" dirty="0">
                <a:solidFill>
                  <a:srgbClr val="FFFFFF"/>
                </a:solidFill>
                <a:effectLst>
                  <a:outerShdw blurRad="38100" dist="38100" dir="2700000" algn="tl">
                    <a:srgbClr val="000000">
                      <a:alpha val="43137"/>
                    </a:srgbClr>
                  </a:outerShdw>
                </a:effectLst>
              </a:rPr>
            </a:br>
            <a:r>
              <a:rPr lang="en-US" sz="7200" b="1" dirty="0">
                <a:solidFill>
                  <a:srgbClr val="FFFFFF"/>
                </a:solidFill>
                <a:effectLst>
                  <a:outerShdw blurRad="38100" dist="38100" dir="2700000" algn="tl">
                    <a:srgbClr val="000000">
                      <a:alpha val="43137"/>
                    </a:srgbClr>
                  </a:outerShdw>
                </a:effectLst>
              </a:rPr>
              <a:t>Investigative Process</a:t>
            </a:r>
          </a:p>
        </p:txBody>
      </p:sp>
      <p:sp>
        <p:nvSpPr>
          <p:cNvPr id="3" name="Subtitle 2">
            <a:extLst>
              <a:ext uri="{FF2B5EF4-FFF2-40B4-BE49-F238E27FC236}">
                <a16:creationId xmlns:a16="http://schemas.microsoft.com/office/drawing/2014/main" id="{2E313CC1-36E5-475E-A1D8-30E8108325C2}"/>
              </a:ext>
            </a:extLst>
          </p:cNvPr>
          <p:cNvSpPr>
            <a:spLocks noGrp="1"/>
          </p:cNvSpPr>
          <p:nvPr>
            <p:ph type="subTitle" idx="1"/>
          </p:nvPr>
        </p:nvSpPr>
        <p:spPr>
          <a:xfrm>
            <a:off x="1524000" y="4159404"/>
            <a:ext cx="9144000" cy="2191292"/>
          </a:xfrm>
        </p:spPr>
        <p:txBody>
          <a:bodyPr>
            <a:normAutofit/>
          </a:bodyPr>
          <a:lstStyle/>
          <a:p>
            <a:endParaRPr lang="en-US" sz="1700" dirty="0">
              <a:solidFill>
                <a:srgbClr val="FFFFFF"/>
              </a:solidFill>
            </a:endParaRPr>
          </a:p>
          <a:p>
            <a:r>
              <a:rPr lang="en-US" sz="4800" b="1" dirty="0">
                <a:effectLst>
                  <a:outerShdw blurRad="38100" dist="38100" dir="2700000" algn="tl">
                    <a:srgbClr val="000000">
                      <a:alpha val="43137"/>
                    </a:srgbClr>
                  </a:outerShdw>
                </a:effectLst>
              </a:rPr>
              <a:t>with Chris W. McCarty </a:t>
            </a:r>
          </a:p>
          <a:p>
            <a:r>
              <a:rPr lang="en-US" sz="4800" b="1" dirty="0">
                <a:effectLst>
                  <a:outerShdw blurRad="38100" dist="38100" dir="2700000" algn="tl">
                    <a:srgbClr val="000000">
                      <a:alpha val="43137"/>
                    </a:srgbClr>
                  </a:outerShdw>
                </a:effectLst>
              </a:rPr>
              <a:t>Lewis Thomason / Knoxville</a:t>
            </a:r>
          </a:p>
        </p:txBody>
      </p:sp>
    </p:spTree>
    <p:extLst>
      <p:ext uri="{BB962C8B-B14F-4D97-AF65-F5344CB8AC3E}">
        <p14:creationId xmlns:p14="http://schemas.microsoft.com/office/powerpoint/2010/main" val="10987817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B596-68FF-47DA-94FD-2D5631AEA6FA}"/>
              </a:ext>
            </a:extLst>
          </p:cNvPr>
          <p:cNvSpPr>
            <a:spLocks noGrp="1"/>
          </p:cNvSpPr>
          <p:nvPr>
            <p:ph type="title"/>
          </p:nvPr>
        </p:nvSpPr>
        <p:spPr/>
        <p:txBody>
          <a:bodyPr/>
          <a:lstStyle/>
          <a:p>
            <a:r>
              <a:rPr lang="en-US" dirty="0">
                <a:solidFill>
                  <a:srgbClr val="002060"/>
                </a:solidFill>
                <a:effectLst>
                  <a:outerShdw blurRad="38100" dist="38100" dir="2700000" algn="tl">
                    <a:srgbClr val="000000">
                      <a:alpha val="43137"/>
                    </a:srgbClr>
                  </a:outerShdw>
                </a:effectLst>
              </a:rPr>
              <a:t>Title IX: Investigations</a:t>
            </a:r>
          </a:p>
        </p:txBody>
      </p:sp>
      <p:graphicFrame>
        <p:nvGraphicFramePr>
          <p:cNvPr id="5" name="Table 5">
            <a:extLst>
              <a:ext uri="{FF2B5EF4-FFF2-40B4-BE49-F238E27FC236}">
                <a16:creationId xmlns:a16="http://schemas.microsoft.com/office/drawing/2014/main" id="{804E345A-17E8-48E7-AB35-BBD65482AAAB}"/>
              </a:ext>
            </a:extLst>
          </p:cNvPr>
          <p:cNvGraphicFramePr>
            <a:graphicFrameLocks noGrp="1"/>
          </p:cNvGraphicFramePr>
          <p:nvPr>
            <p:ph idx="1"/>
            <p:extLst>
              <p:ext uri="{D42A27DB-BD31-4B8C-83A1-F6EECF244321}">
                <p14:modId xmlns:p14="http://schemas.microsoft.com/office/powerpoint/2010/main" val="2425872402"/>
              </p:ext>
            </p:extLst>
          </p:nvPr>
        </p:nvGraphicFramePr>
        <p:xfrm>
          <a:off x="838200" y="2442574"/>
          <a:ext cx="10515597" cy="3832966"/>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979020861"/>
                    </a:ext>
                  </a:extLst>
                </a:gridCol>
                <a:gridCol w="3505199">
                  <a:extLst>
                    <a:ext uri="{9D8B030D-6E8A-4147-A177-3AD203B41FA5}">
                      <a16:colId xmlns:a16="http://schemas.microsoft.com/office/drawing/2014/main" val="438301414"/>
                    </a:ext>
                  </a:extLst>
                </a:gridCol>
                <a:gridCol w="3505199">
                  <a:extLst>
                    <a:ext uri="{9D8B030D-6E8A-4147-A177-3AD203B41FA5}">
                      <a16:colId xmlns:a16="http://schemas.microsoft.com/office/drawing/2014/main" val="681144389"/>
                    </a:ext>
                  </a:extLst>
                </a:gridCol>
              </a:tblGrid>
              <a:tr h="1916483">
                <a:tc>
                  <a:txBody>
                    <a:bodyPr/>
                    <a:lstStyle/>
                    <a:p>
                      <a:r>
                        <a:rPr lang="en-US" b="1" dirty="0">
                          <a:effectLst>
                            <a:outerShdw blurRad="38100" dist="38100" dir="2700000" algn="tl">
                              <a:srgbClr val="000000">
                                <a:alpha val="43137"/>
                              </a:srgbClr>
                            </a:outerShdw>
                          </a:effectLst>
                        </a:rPr>
                        <a:t>Provide an equal opportunity for all parties to present/identify witnesses and evidence.</a:t>
                      </a:r>
                    </a:p>
                  </a:txBody>
                  <a:tcPr/>
                </a:tc>
                <a:tc>
                  <a:txBody>
                    <a:bodyPr/>
                    <a:lstStyle/>
                    <a:p>
                      <a:r>
                        <a:rPr lang="en-US" dirty="0">
                          <a:effectLst>
                            <a:outerShdw blurRad="38100" dist="38100" dir="2700000" algn="tl">
                              <a:srgbClr val="000000">
                                <a:alpha val="43137"/>
                              </a:srgbClr>
                            </a:outerShdw>
                          </a:effectLst>
                        </a:rPr>
                        <a:t>Provide the parties with the freedom to discuss the allegations and/or gather relevant evidence.</a:t>
                      </a:r>
                    </a:p>
                  </a:txBody>
                  <a:tcPr/>
                </a:tc>
                <a:tc>
                  <a:txBody>
                    <a:bodyPr/>
                    <a:lstStyle/>
                    <a:p>
                      <a:r>
                        <a:rPr lang="en-US" dirty="0">
                          <a:effectLst>
                            <a:outerShdw blurRad="38100" dist="38100" dir="2700000" algn="tl">
                              <a:srgbClr val="000000">
                                <a:alpha val="43137"/>
                              </a:srgbClr>
                            </a:outerShdw>
                          </a:effectLst>
                        </a:rPr>
                        <a:t>Provide for the parties to have others – parents, advisors, attorneys – present during the grievance process.</a:t>
                      </a:r>
                    </a:p>
                  </a:txBody>
                  <a:tcPr/>
                </a:tc>
                <a:extLst>
                  <a:ext uri="{0D108BD9-81ED-4DB2-BD59-A6C34878D82A}">
                    <a16:rowId xmlns:a16="http://schemas.microsoft.com/office/drawing/2014/main" val="1264446480"/>
                  </a:ext>
                </a:extLst>
              </a:tr>
              <a:tr h="1916483">
                <a:tc>
                  <a:txBody>
                    <a:bodyPr/>
                    <a:lstStyle/>
                    <a:p>
                      <a:r>
                        <a:rPr lang="en-US" b="1" dirty="0">
                          <a:solidFill>
                            <a:srgbClr val="002060"/>
                          </a:solidFill>
                          <a:effectLst>
                            <a:outerShdw blurRad="38100" dist="38100" dir="2700000" algn="tl">
                              <a:srgbClr val="000000">
                                <a:alpha val="43137"/>
                              </a:srgbClr>
                            </a:outerShdw>
                          </a:effectLst>
                        </a:rPr>
                        <a:t>Provide for the parties to have dates, times, locations, etc. related to investigative interviews, and with time to prepare for the same.</a:t>
                      </a:r>
                    </a:p>
                  </a:txBody>
                  <a:tcPr/>
                </a:tc>
                <a:tc>
                  <a:txBody>
                    <a:bodyPr/>
                    <a:lstStyle/>
                    <a:p>
                      <a:r>
                        <a:rPr lang="en-US" b="1" dirty="0">
                          <a:solidFill>
                            <a:srgbClr val="002060"/>
                          </a:solidFill>
                          <a:effectLst>
                            <a:outerShdw blurRad="38100" dist="38100" dir="2700000" algn="tl">
                              <a:srgbClr val="000000">
                                <a:alpha val="43137"/>
                              </a:srgbClr>
                            </a:outerShdw>
                          </a:effectLst>
                        </a:rPr>
                        <a:t>Provide for the parties to have equal access to inspect/review evidence directly related to the complaint.</a:t>
                      </a:r>
                    </a:p>
                  </a:txBody>
                  <a:tcPr/>
                </a:tc>
                <a:tc>
                  <a:txBody>
                    <a:bodyPr/>
                    <a:lstStyle/>
                    <a:p>
                      <a:r>
                        <a:rPr lang="en-US" b="1" dirty="0">
                          <a:solidFill>
                            <a:srgbClr val="002060"/>
                          </a:solidFill>
                          <a:effectLst>
                            <a:outerShdw blurRad="38100" dist="38100" dir="2700000" algn="tl">
                              <a:srgbClr val="000000">
                                <a:alpha val="43137"/>
                              </a:srgbClr>
                            </a:outerShdw>
                          </a:effectLst>
                        </a:rPr>
                        <a:t>Provide the parties with a draft of the investigative report with 10 days to submit a written response, which must be taken into account by the decider.</a:t>
                      </a:r>
                    </a:p>
                  </a:txBody>
                  <a:tcPr/>
                </a:tc>
                <a:extLst>
                  <a:ext uri="{0D108BD9-81ED-4DB2-BD59-A6C34878D82A}">
                    <a16:rowId xmlns:a16="http://schemas.microsoft.com/office/drawing/2014/main" val="3110181563"/>
                  </a:ext>
                </a:extLst>
              </a:tr>
            </a:tbl>
          </a:graphicData>
        </a:graphic>
      </p:graphicFrame>
      <p:sp>
        <p:nvSpPr>
          <p:cNvPr id="6" name="TextBox 5">
            <a:extLst>
              <a:ext uri="{FF2B5EF4-FFF2-40B4-BE49-F238E27FC236}">
                <a16:creationId xmlns:a16="http://schemas.microsoft.com/office/drawing/2014/main" id="{FBF9787D-0160-4313-813A-C80983DC703B}"/>
              </a:ext>
            </a:extLst>
          </p:cNvPr>
          <p:cNvSpPr txBox="1"/>
          <p:nvPr/>
        </p:nvSpPr>
        <p:spPr>
          <a:xfrm>
            <a:off x="838200" y="1690688"/>
            <a:ext cx="10297441" cy="523220"/>
          </a:xfrm>
          <a:prstGeom prst="rect">
            <a:avLst/>
          </a:prstGeom>
          <a:noFill/>
        </p:spPr>
        <p:txBody>
          <a:bodyPr wrap="square" rtlCol="0">
            <a:spAutoFit/>
          </a:bodyPr>
          <a:lstStyle/>
          <a:p>
            <a:r>
              <a:rPr lang="en-US" sz="2800" dirty="0">
                <a:solidFill>
                  <a:srgbClr val="002060"/>
                </a:solidFill>
                <a:effectLst>
                  <a:outerShdw blurRad="38100" dist="38100" dir="2700000" algn="tl">
                    <a:srgbClr val="000000">
                      <a:alpha val="43137"/>
                    </a:srgbClr>
                  </a:outerShdw>
                </a:effectLst>
              </a:rPr>
              <a:t>All investigations must…</a:t>
            </a:r>
          </a:p>
        </p:txBody>
      </p:sp>
    </p:spTree>
    <p:extLst>
      <p:ext uri="{BB962C8B-B14F-4D97-AF65-F5344CB8AC3E}">
        <p14:creationId xmlns:p14="http://schemas.microsoft.com/office/powerpoint/2010/main" val="1332865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77AB-D425-4FB5-B951-37E1A98CE6C5}"/>
              </a:ext>
            </a:extLst>
          </p:cNvPr>
          <p:cNvSpPr>
            <a:spLocks noGrp="1"/>
          </p:cNvSpPr>
          <p:nvPr>
            <p:ph type="title"/>
          </p:nvPr>
        </p:nvSpPr>
        <p:spPr/>
        <p:txBody>
          <a:bodyPr/>
          <a:lstStyle/>
          <a:p>
            <a:r>
              <a:rPr lang="en-US" dirty="0">
                <a:solidFill>
                  <a:srgbClr val="002060"/>
                </a:solidFill>
                <a:effectLst>
                  <a:outerShdw blurRad="38100" dist="38100" dir="2700000" algn="tl">
                    <a:srgbClr val="000000">
                      <a:alpha val="43137"/>
                    </a:srgbClr>
                  </a:outerShdw>
                </a:effectLst>
              </a:rPr>
              <a:t>Title IX –– Investigations</a:t>
            </a:r>
          </a:p>
        </p:txBody>
      </p:sp>
      <p:graphicFrame>
        <p:nvGraphicFramePr>
          <p:cNvPr id="4" name="Table 4">
            <a:extLst>
              <a:ext uri="{FF2B5EF4-FFF2-40B4-BE49-F238E27FC236}">
                <a16:creationId xmlns:a16="http://schemas.microsoft.com/office/drawing/2014/main" id="{D74BB9F0-0995-402A-AF32-5CACFA8CF3D6}"/>
              </a:ext>
            </a:extLst>
          </p:cNvPr>
          <p:cNvGraphicFramePr>
            <a:graphicFrameLocks noGrp="1"/>
          </p:cNvGraphicFramePr>
          <p:nvPr>
            <p:ph idx="1"/>
            <p:extLst>
              <p:ext uri="{D42A27DB-BD31-4B8C-83A1-F6EECF244321}">
                <p14:modId xmlns:p14="http://schemas.microsoft.com/office/powerpoint/2010/main" val="374799654"/>
              </p:ext>
            </p:extLst>
          </p:nvPr>
        </p:nvGraphicFramePr>
        <p:xfrm>
          <a:off x="838200" y="1536204"/>
          <a:ext cx="10515600" cy="4663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25546721"/>
                    </a:ext>
                  </a:extLst>
                </a:gridCol>
                <a:gridCol w="5257800">
                  <a:extLst>
                    <a:ext uri="{9D8B030D-6E8A-4147-A177-3AD203B41FA5}">
                      <a16:colId xmlns:a16="http://schemas.microsoft.com/office/drawing/2014/main" val="637850624"/>
                    </a:ext>
                  </a:extLst>
                </a:gridCol>
              </a:tblGrid>
              <a:tr h="370840">
                <a:tc>
                  <a:txBody>
                    <a:bodyPr/>
                    <a:lstStyle/>
                    <a:p>
                      <a:pPr algn="ctr"/>
                      <a:r>
                        <a:rPr lang="en-US" sz="2400" dirty="0">
                          <a:effectLst>
                            <a:outerShdw blurRad="38100" dist="38100" dir="2700000" algn="tl">
                              <a:srgbClr val="000000">
                                <a:alpha val="43137"/>
                              </a:srgbClr>
                            </a:outerShdw>
                          </a:effectLst>
                        </a:rPr>
                        <a:t>Questions to Complainants </a:t>
                      </a:r>
                    </a:p>
                  </a:txBody>
                  <a:tcPr/>
                </a:tc>
                <a:tc>
                  <a:txBody>
                    <a:bodyPr/>
                    <a:lstStyle/>
                    <a:p>
                      <a:pPr algn="ctr"/>
                      <a:r>
                        <a:rPr lang="en-US" sz="2400" dirty="0">
                          <a:effectLst>
                            <a:outerShdw blurRad="38100" dist="38100" dir="2700000" algn="tl">
                              <a:srgbClr val="000000">
                                <a:alpha val="43137"/>
                              </a:srgbClr>
                            </a:outerShdw>
                          </a:effectLst>
                        </a:rPr>
                        <a:t>Questions to Respondents</a:t>
                      </a:r>
                    </a:p>
                  </a:txBody>
                  <a:tcPr/>
                </a:tc>
                <a:extLst>
                  <a:ext uri="{0D108BD9-81ED-4DB2-BD59-A6C34878D82A}">
                    <a16:rowId xmlns:a16="http://schemas.microsoft.com/office/drawing/2014/main" val="3440051342"/>
                  </a:ext>
                </a:extLst>
              </a:tr>
              <a:tr h="370840">
                <a:tc>
                  <a:txBody>
                    <a:bodyPr/>
                    <a:lstStyle/>
                    <a:p>
                      <a:pPr marL="285750" indent="-285750">
                        <a:buFont typeface="Arial" panose="020B0604020202020204" pitchFamily="34" charset="0"/>
                        <a:buChar char="•"/>
                      </a:pPr>
                      <a:r>
                        <a:rPr lang="en-US" sz="1800" b="1" i="0" kern="1200" dirty="0">
                          <a:solidFill>
                            <a:srgbClr val="002060"/>
                          </a:solidFill>
                          <a:effectLst>
                            <a:outerShdw blurRad="38100" dist="38100" dir="2700000" algn="tl">
                              <a:srgbClr val="000000">
                                <a:alpha val="43137"/>
                              </a:srgbClr>
                            </a:outerShdw>
                          </a:effectLst>
                          <a:latin typeface="+mn-lt"/>
                          <a:ea typeface="+mn-ea"/>
                          <a:cs typeface="+mn-cs"/>
                        </a:rPr>
                        <a:t>Who, what, when, where, and how: </a:t>
                      </a:r>
                    </a:p>
                    <a:p>
                      <a:pPr marL="285750" indent="-285750">
                        <a:buFont typeface="Wingdings" panose="05000000000000000000" pitchFamily="2" charset="2"/>
                        <a:buChar char="ü"/>
                      </a:pPr>
                      <a:r>
                        <a:rPr lang="en-US" sz="1800" b="1" i="0" kern="1200" dirty="0">
                          <a:solidFill>
                            <a:srgbClr val="002060"/>
                          </a:solidFill>
                          <a:effectLst>
                            <a:outerShdw blurRad="38100" dist="38100" dir="2700000" algn="tl">
                              <a:srgbClr val="000000">
                                <a:alpha val="43137"/>
                              </a:srgbClr>
                            </a:outerShdw>
                          </a:effectLst>
                          <a:latin typeface="+mn-lt"/>
                          <a:ea typeface="+mn-ea"/>
                          <a:cs typeface="+mn-cs"/>
                        </a:rPr>
                        <a:t>Who committed the alleged harassment? </a:t>
                      </a:r>
                    </a:p>
                    <a:p>
                      <a:pPr marL="285750" indent="-285750">
                        <a:buFont typeface="Wingdings" panose="05000000000000000000" pitchFamily="2" charset="2"/>
                        <a:buChar char="ü"/>
                      </a:pPr>
                      <a:r>
                        <a:rPr lang="en-US" sz="1800" b="1" i="0" kern="1200" dirty="0">
                          <a:solidFill>
                            <a:srgbClr val="002060"/>
                          </a:solidFill>
                          <a:effectLst>
                            <a:outerShdw blurRad="38100" dist="38100" dir="2700000" algn="tl">
                              <a:srgbClr val="000000">
                                <a:alpha val="43137"/>
                              </a:srgbClr>
                            </a:outerShdw>
                          </a:effectLst>
                          <a:latin typeface="+mn-lt"/>
                          <a:ea typeface="+mn-ea"/>
                          <a:cs typeface="+mn-cs"/>
                        </a:rPr>
                        <a:t>What exactly occurred or was said? </a:t>
                      </a:r>
                    </a:p>
                    <a:p>
                      <a:pPr marL="285750" indent="-285750">
                        <a:buFont typeface="Wingdings" panose="05000000000000000000" pitchFamily="2" charset="2"/>
                        <a:buChar char="ü"/>
                      </a:pPr>
                      <a:r>
                        <a:rPr lang="en-US" sz="1800" b="1" i="0" kern="1200" dirty="0">
                          <a:solidFill>
                            <a:srgbClr val="002060"/>
                          </a:solidFill>
                          <a:effectLst>
                            <a:outerShdw blurRad="38100" dist="38100" dir="2700000" algn="tl">
                              <a:srgbClr val="000000">
                                <a:alpha val="43137"/>
                              </a:srgbClr>
                            </a:outerShdw>
                          </a:effectLst>
                          <a:latin typeface="+mn-lt"/>
                          <a:ea typeface="+mn-ea"/>
                          <a:cs typeface="+mn-cs"/>
                        </a:rPr>
                        <a:t>When did it occur and is it still ongoing? </a:t>
                      </a:r>
                    </a:p>
                    <a:p>
                      <a:pPr marL="285750" indent="-285750">
                        <a:buFont typeface="Wingdings" panose="05000000000000000000" pitchFamily="2" charset="2"/>
                        <a:buChar char="ü"/>
                      </a:pPr>
                      <a:r>
                        <a:rPr lang="en-US" sz="1800" b="1" i="0" kern="1200" dirty="0">
                          <a:solidFill>
                            <a:srgbClr val="002060"/>
                          </a:solidFill>
                          <a:effectLst>
                            <a:outerShdw blurRad="38100" dist="38100" dir="2700000" algn="tl">
                              <a:srgbClr val="000000">
                                <a:alpha val="43137"/>
                              </a:srgbClr>
                            </a:outerShdw>
                          </a:effectLst>
                          <a:latin typeface="+mn-lt"/>
                          <a:ea typeface="+mn-ea"/>
                          <a:cs typeface="+mn-cs"/>
                        </a:rPr>
                        <a:t>Where did it occur? </a:t>
                      </a:r>
                    </a:p>
                    <a:p>
                      <a:pPr marL="285750" indent="-285750">
                        <a:buFont typeface="Wingdings" panose="05000000000000000000" pitchFamily="2" charset="2"/>
                        <a:buChar char="ü"/>
                      </a:pPr>
                      <a:r>
                        <a:rPr lang="en-US" sz="1800" b="1" i="0" kern="1200" dirty="0">
                          <a:solidFill>
                            <a:srgbClr val="002060"/>
                          </a:solidFill>
                          <a:effectLst>
                            <a:outerShdw blurRad="38100" dist="38100" dir="2700000" algn="tl">
                              <a:srgbClr val="000000">
                                <a:alpha val="43137"/>
                              </a:srgbClr>
                            </a:outerShdw>
                          </a:effectLst>
                          <a:latin typeface="+mn-lt"/>
                          <a:ea typeface="+mn-ea"/>
                          <a:cs typeface="+mn-cs"/>
                        </a:rPr>
                        <a:t>How often did it occur? </a:t>
                      </a:r>
                    </a:p>
                    <a:p>
                      <a:pPr marL="285750" indent="-285750">
                        <a:buFont typeface="Wingdings" panose="05000000000000000000" pitchFamily="2" charset="2"/>
                        <a:buChar char="ü"/>
                      </a:pPr>
                      <a:r>
                        <a:rPr lang="en-US" sz="1800" b="1" i="0" kern="1200" dirty="0">
                          <a:solidFill>
                            <a:srgbClr val="002060"/>
                          </a:solidFill>
                          <a:effectLst>
                            <a:outerShdw blurRad="38100" dist="38100" dir="2700000" algn="tl">
                              <a:srgbClr val="000000">
                                <a:alpha val="43137"/>
                              </a:srgbClr>
                            </a:outerShdw>
                          </a:effectLst>
                          <a:latin typeface="+mn-lt"/>
                          <a:ea typeface="+mn-ea"/>
                          <a:cs typeface="+mn-cs"/>
                        </a:rPr>
                        <a:t>How did it affect you?</a:t>
                      </a:r>
                    </a:p>
                    <a:p>
                      <a:pPr marL="285750" indent="-285750">
                        <a:buFont typeface="Arial" panose="020B0604020202020204" pitchFamily="34" charset="0"/>
                        <a:buChar char="•"/>
                      </a:pPr>
                      <a:r>
                        <a:rPr lang="en-US" sz="1800" b="1" i="0" kern="1200" dirty="0">
                          <a:solidFill>
                            <a:srgbClr val="002060"/>
                          </a:solidFill>
                          <a:effectLst>
                            <a:outerShdw blurRad="38100" dist="38100" dir="2700000" algn="tl">
                              <a:srgbClr val="000000">
                                <a:alpha val="43137"/>
                              </a:srgbClr>
                            </a:outerShdw>
                          </a:effectLst>
                          <a:latin typeface="+mn-lt"/>
                          <a:ea typeface="+mn-ea"/>
                          <a:cs typeface="+mn-cs"/>
                        </a:rPr>
                        <a:t>Are there any persons who have relevant information? </a:t>
                      </a:r>
                    </a:p>
                    <a:p>
                      <a:pPr marL="285750" indent="-285750">
                        <a:buFont typeface="Arial" panose="020B0604020202020204" pitchFamily="34" charset="0"/>
                        <a:buChar char="•"/>
                      </a:pPr>
                      <a:r>
                        <a:rPr lang="en-US" sz="1800" b="1" i="0" kern="1200" dirty="0">
                          <a:solidFill>
                            <a:srgbClr val="002060"/>
                          </a:solidFill>
                          <a:effectLst>
                            <a:outerShdw blurRad="38100" dist="38100" dir="2700000" algn="tl">
                              <a:srgbClr val="000000">
                                <a:alpha val="43137"/>
                              </a:srgbClr>
                            </a:outerShdw>
                          </a:effectLst>
                          <a:latin typeface="+mn-lt"/>
                          <a:ea typeface="+mn-ea"/>
                          <a:cs typeface="+mn-cs"/>
                        </a:rPr>
                        <a:t>Was anyone present when the alleged harassment occurred? </a:t>
                      </a:r>
                    </a:p>
                    <a:p>
                      <a:pPr marL="285750" indent="-285750">
                        <a:buFont typeface="Arial" panose="020B0604020202020204" pitchFamily="34" charset="0"/>
                        <a:buChar char="•"/>
                      </a:pPr>
                      <a:r>
                        <a:rPr lang="en-US" sz="1800" b="1" i="0" kern="1200" dirty="0">
                          <a:solidFill>
                            <a:srgbClr val="002060"/>
                          </a:solidFill>
                          <a:effectLst>
                            <a:outerShdw blurRad="38100" dist="38100" dir="2700000" algn="tl">
                              <a:srgbClr val="000000">
                                <a:alpha val="43137"/>
                              </a:srgbClr>
                            </a:outerShdw>
                          </a:effectLst>
                          <a:latin typeface="+mn-lt"/>
                          <a:ea typeface="+mn-ea"/>
                          <a:cs typeface="+mn-cs"/>
                        </a:rPr>
                        <a:t>Did you tell anyone about it? </a:t>
                      </a:r>
                    </a:p>
                    <a:p>
                      <a:pPr marL="285750" indent="-285750">
                        <a:buFont typeface="Arial" panose="020B0604020202020204" pitchFamily="34" charset="0"/>
                        <a:buChar char="•"/>
                      </a:pPr>
                      <a:r>
                        <a:rPr lang="en-US" sz="1800" b="1" i="0" kern="1200" dirty="0">
                          <a:solidFill>
                            <a:srgbClr val="002060"/>
                          </a:solidFill>
                          <a:effectLst>
                            <a:outerShdw blurRad="38100" dist="38100" dir="2700000" algn="tl">
                              <a:srgbClr val="000000">
                                <a:alpha val="43137"/>
                              </a:srgbClr>
                            </a:outerShdw>
                          </a:effectLst>
                          <a:latin typeface="+mn-lt"/>
                          <a:ea typeface="+mn-ea"/>
                          <a:cs typeface="+mn-cs"/>
                        </a:rPr>
                        <a:t>Are there any notes, e-mails, texts, pictures, videos or other items related to the incident(s)?</a:t>
                      </a:r>
                    </a:p>
                    <a:p>
                      <a:endParaRPr lang="en-US" dirty="0"/>
                    </a:p>
                  </a:txBody>
                  <a:tcPr/>
                </a:tc>
                <a:tc>
                  <a:txBody>
                    <a:bodyPr/>
                    <a:lstStyle/>
                    <a:p>
                      <a:pPr marL="285750" indent="-285750">
                        <a:buFont typeface="Arial" panose="020B0604020202020204" pitchFamily="34" charset="0"/>
                        <a:buChar char="•"/>
                      </a:pPr>
                      <a:r>
                        <a:rPr lang="en-US" b="1" dirty="0">
                          <a:solidFill>
                            <a:srgbClr val="002060"/>
                          </a:solidFill>
                          <a:effectLst>
                            <a:outerShdw blurRad="38100" dist="38100" dir="2700000" algn="tl">
                              <a:srgbClr val="000000">
                                <a:alpha val="43137"/>
                              </a:srgbClr>
                            </a:outerShdw>
                          </a:effectLst>
                        </a:rPr>
                        <a:t>(Briefly summarize what has been alleged.)</a:t>
                      </a:r>
                    </a:p>
                    <a:p>
                      <a:pPr marL="285750" indent="-285750">
                        <a:buFont typeface="Wingdings" panose="05000000000000000000" pitchFamily="2" charset="2"/>
                        <a:buChar char="ü"/>
                      </a:pPr>
                      <a:r>
                        <a:rPr lang="en-US" b="1" dirty="0">
                          <a:solidFill>
                            <a:srgbClr val="002060"/>
                          </a:solidFill>
                          <a:effectLst>
                            <a:outerShdw blurRad="38100" dist="38100" dir="2700000" algn="tl">
                              <a:srgbClr val="000000">
                                <a:alpha val="43137"/>
                              </a:srgbClr>
                            </a:outerShdw>
                          </a:effectLst>
                        </a:rPr>
                        <a:t>What is your response to those allegations?</a:t>
                      </a:r>
                    </a:p>
                    <a:p>
                      <a:pPr marL="285750" indent="-285750">
                        <a:buFont typeface="Arial" panose="020B0604020202020204" pitchFamily="34" charset="0"/>
                        <a:buChar char="•"/>
                      </a:pPr>
                      <a:r>
                        <a:rPr lang="en-US" b="1" dirty="0">
                          <a:solidFill>
                            <a:srgbClr val="002060"/>
                          </a:solidFill>
                          <a:effectLst>
                            <a:outerShdw blurRad="38100" dist="38100" dir="2700000" algn="tl">
                              <a:srgbClr val="000000">
                                <a:alpha val="43137"/>
                              </a:srgbClr>
                            </a:outerShdw>
                          </a:effectLst>
                        </a:rPr>
                        <a:t>Why would the Complainant lie?</a:t>
                      </a:r>
                    </a:p>
                    <a:p>
                      <a:pPr marL="285750" indent="-285750">
                        <a:buFont typeface="Arial" panose="020B0604020202020204" pitchFamily="34" charset="0"/>
                        <a:buChar char="•"/>
                      </a:pPr>
                      <a:r>
                        <a:rPr lang="en-US" b="1" dirty="0">
                          <a:solidFill>
                            <a:srgbClr val="002060"/>
                          </a:solidFill>
                          <a:effectLst>
                            <a:outerShdw blurRad="38100" dist="38100" dir="2700000" algn="tl">
                              <a:srgbClr val="000000">
                                <a:alpha val="43137"/>
                              </a:srgbClr>
                            </a:outerShdw>
                          </a:effectLst>
                        </a:rPr>
                        <a:t>Are there any persons who have relevant information?</a:t>
                      </a:r>
                    </a:p>
                    <a:p>
                      <a:pPr marL="285750" indent="-285750">
                        <a:buFont typeface="Arial" panose="020B0604020202020204" pitchFamily="34" charset="0"/>
                        <a:buChar char="•"/>
                      </a:pPr>
                      <a:r>
                        <a:rPr lang="en-US" b="1" dirty="0">
                          <a:solidFill>
                            <a:srgbClr val="002060"/>
                          </a:solidFill>
                          <a:effectLst>
                            <a:outerShdw blurRad="38100" dist="38100" dir="2700000" algn="tl">
                              <a:srgbClr val="000000">
                                <a:alpha val="43137"/>
                              </a:srgbClr>
                            </a:outerShdw>
                          </a:effectLst>
                        </a:rPr>
                        <a:t>Are there any notes, e-mails, texts, pictures, videos or other items related to the incident(s)?</a:t>
                      </a:r>
                    </a:p>
                    <a:p>
                      <a:pPr marL="285750" indent="-285750">
                        <a:buFont typeface="Arial" panose="020B0604020202020204" pitchFamily="34" charset="0"/>
                        <a:buChar char="•"/>
                      </a:pPr>
                      <a:r>
                        <a:rPr lang="en-US" b="1" dirty="0">
                          <a:solidFill>
                            <a:srgbClr val="002060"/>
                          </a:solidFill>
                          <a:effectLst>
                            <a:outerShdw blurRad="38100" dist="38100" dir="2700000" algn="tl">
                              <a:srgbClr val="000000">
                                <a:alpha val="43137"/>
                              </a:srgbClr>
                            </a:outerShdw>
                          </a:effectLst>
                        </a:rPr>
                        <a:t>Do you know of any other relevant information that you think I should be aware of?</a:t>
                      </a:r>
                    </a:p>
                    <a:p>
                      <a:pPr marL="0" indent="0">
                        <a:buFont typeface="Arial" panose="020B0604020202020204" pitchFamily="34" charset="0"/>
                        <a:buNone/>
                      </a:pPr>
                      <a:endParaRPr lang="en-US" b="1" dirty="0">
                        <a:solidFill>
                          <a:srgbClr val="002060"/>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3776191046"/>
                  </a:ext>
                </a:extLst>
              </a:tr>
            </a:tbl>
          </a:graphicData>
        </a:graphic>
      </p:graphicFrame>
      <p:sp>
        <p:nvSpPr>
          <p:cNvPr id="5" name="TextBox 4">
            <a:extLst>
              <a:ext uri="{FF2B5EF4-FFF2-40B4-BE49-F238E27FC236}">
                <a16:creationId xmlns:a16="http://schemas.microsoft.com/office/drawing/2014/main" id="{56E6CBCD-BA5D-4C8A-B478-8BC1ABB31FFA}"/>
              </a:ext>
            </a:extLst>
          </p:cNvPr>
          <p:cNvSpPr txBox="1"/>
          <p:nvPr/>
        </p:nvSpPr>
        <p:spPr>
          <a:xfrm>
            <a:off x="6403410" y="4672208"/>
            <a:ext cx="4659682" cy="923330"/>
          </a:xfrm>
          <a:prstGeom prst="rect">
            <a:avLst/>
          </a:prstGeom>
          <a:noFill/>
          <a:ln>
            <a:solidFill>
              <a:schemeClr val="accent1"/>
            </a:solidFill>
          </a:ln>
        </p:spPr>
        <p:txBody>
          <a:bodyPr wrap="square" rtlCol="0">
            <a:spAutoFit/>
          </a:bodyPr>
          <a:lstStyle/>
          <a:p>
            <a:r>
              <a:rPr lang="en-US" b="1" i="1" dirty="0">
                <a:solidFill>
                  <a:srgbClr val="002060"/>
                </a:solidFill>
                <a:effectLst>
                  <a:outerShdw blurRad="38100" dist="38100" dir="2700000" algn="tl">
                    <a:srgbClr val="000000">
                      <a:alpha val="43137"/>
                    </a:srgbClr>
                  </a:outerShdw>
                </a:effectLst>
              </a:rPr>
              <a:t>Remember: You will have to share evidence – including interview notes/write-ups – with both parties and/or their advisors.</a:t>
            </a:r>
          </a:p>
        </p:txBody>
      </p:sp>
    </p:spTree>
    <p:extLst>
      <p:ext uri="{BB962C8B-B14F-4D97-AF65-F5344CB8AC3E}">
        <p14:creationId xmlns:p14="http://schemas.microsoft.com/office/powerpoint/2010/main" val="532723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2843-6686-4354-AA82-714669EFEAD5}"/>
              </a:ext>
            </a:extLst>
          </p:cNvPr>
          <p:cNvSpPr>
            <a:spLocks noGrp="1"/>
          </p:cNvSpPr>
          <p:nvPr>
            <p:ph type="title"/>
          </p:nvPr>
        </p:nvSpPr>
        <p:spPr/>
        <p:txBody>
          <a:bodyPr/>
          <a:lstStyle/>
          <a:p>
            <a:r>
              <a:rPr lang="en-US" dirty="0">
                <a:solidFill>
                  <a:srgbClr val="002060"/>
                </a:solidFill>
                <a:effectLst>
                  <a:outerShdw blurRad="38100" dist="38100" dir="2700000" algn="tl">
                    <a:srgbClr val="000000">
                      <a:alpha val="43137"/>
                    </a:srgbClr>
                  </a:outerShdw>
                </a:effectLst>
              </a:rPr>
              <a:t>Title IX. Investigations</a:t>
            </a:r>
          </a:p>
        </p:txBody>
      </p:sp>
      <p:graphicFrame>
        <p:nvGraphicFramePr>
          <p:cNvPr id="4" name="Content Placeholder 3" descr="A cicular flow chart starting with FACTS, EXHIBITS, NO OPINIONS, ALLEGATIONS, OBSERVATIONS. That brings the circle back to FACTS. ">
            <a:extLst>
              <a:ext uri="{FF2B5EF4-FFF2-40B4-BE49-F238E27FC236}">
                <a16:creationId xmlns:a16="http://schemas.microsoft.com/office/drawing/2014/main" id="{138A13AF-FB72-42B7-8395-16045EEF0123}"/>
              </a:ext>
            </a:extLst>
          </p:cNvPr>
          <p:cNvGraphicFramePr>
            <a:graphicFrameLocks noGrp="1"/>
          </p:cNvGraphicFramePr>
          <p:nvPr>
            <p:ph idx="1"/>
            <p:extLst>
              <p:ext uri="{D42A27DB-BD31-4B8C-83A1-F6EECF244321}">
                <p14:modId xmlns:p14="http://schemas.microsoft.com/office/powerpoint/2010/main" val="2494263761"/>
              </p:ext>
            </p:extLst>
          </p:nvPr>
        </p:nvGraphicFramePr>
        <p:xfrm>
          <a:off x="2254685" y="182562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825D2783-1184-467D-8152-EC2CE754883B}"/>
              </a:ext>
            </a:extLst>
          </p:cNvPr>
          <p:cNvSpPr txBox="1"/>
          <p:nvPr/>
        </p:nvSpPr>
        <p:spPr>
          <a:xfrm>
            <a:off x="2254685" y="2416244"/>
            <a:ext cx="2192055" cy="3170099"/>
          </a:xfrm>
          <a:prstGeom prst="rect">
            <a:avLst/>
          </a:prstGeom>
          <a:noFill/>
        </p:spPr>
        <p:txBody>
          <a:bodyPr wrap="square" rtlCol="0">
            <a:spAutoFit/>
          </a:bodyPr>
          <a:lstStyle/>
          <a:p>
            <a:pPr algn="ctr"/>
            <a:r>
              <a:rPr lang="en-US" sz="2800" b="1" dirty="0">
                <a:solidFill>
                  <a:srgbClr val="002060"/>
                </a:solidFill>
                <a:effectLst>
                  <a:outerShdw blurRad="38100" dist="38100" dir="2700000" algn="tl">
                    <a:srgbClr val="000000">
                      <a:alpha val="43137"/>
                    </a:srgbClr>
                  </a:outerShdw>
                </a:effectLst>
              </a:rPr>
              <a:t>Investigative Reports:</a:t>
            </a:r>
          </a:p>
          <a:p>
            <a:endParaRPr lang="en-US" b="1" dirty="0">
              <a:solidFill>
                <a:srgbClr val="002060"/>
              </a:solidFill>
              <a:effectLst>
                <a:outerShdw blurRad="38100" dist="38100" dir="2700000" algn="tl">
                  <a:srgbClr val="000000">
                    <a:alpha val="43137"/>
                  </a:srgbClr>
                </a:outerShdw>
              </a:effectLst>
            </a:endParaRPr>
          </a:p>
          <a:p>
            <a:pPr algn="ctr"/>
            <a:endParaRPr lang="en-US" b="1" u="sng" dirty="0">
              <a:solidFill>
                <a:srgbClr val="002060"/>
              </a:solidFill>
              <a:effectLst>
                <a:outerShdw blurRad="38100" dist="38100" dir="2700000" algn="tl">
                  <a:srgbClr val="000000">
                    <a:alpha val="43137"/>
                  </a:srgbClr>
                </a:outerShdw>
              </a:effectLst>
            </a:endParaRPr>
          </a:p>
          <a:p>
            <a:pPr algn="ctr"/>
            <a:r>
              <a:rPr lang="en-US" b="1" u="sng" dirty="0">
                <a:solidFill>
                  <a:srgbClr val="002060"/>
                </a:solidFill>
                <a:effectLst>
                  <a:outerShdw blurRad="38100" dist="38100" dir="2700000" algn="tl">
                    <a:srgbClr val="000000">
                      <a:alpha val="43137"/>
                    </a:srgbClr>
                  </a:outerShdw>
                </a:effectLst>
              </a:rPr>
              <a:t>Remember</a:t>
            </a:r>
            <a:r>
              <a:rPr lang="en-US" b="1" dirty="0">
                <a:solidFill>
                  <a:srgbClr val="002060"/>
                </a:solidFill>
                <a:effectLst>
                  <a:outerShdw blurRad="38100" dist="38100" dir="2700000" algn="tl">
                    <a:srgbClr val="000000">
                      <a:alpha val="43137"/>
                    </a:srgbClr>
                  </a:outerShdw>
                </a:effectLst>
              </a:rPr>
              <a:t> :</a:t>
            </a:r>
          </a:p>
          <a:p>
            <a:pPr algn="ctr"/>
            <a:endParaRPr lang="en-US" b="1" dirty="0">
              <a:solidFill>
                <a:srgbClr val="002060"/>
              </a:solidFill>
              <a:effectLst>
                <a:outerShdw blurRad="38100" dist="38100" dir="2700000" algn="tl">
                  <a:srgbClr val="000000">
                    <a:alpha val="43137"/>
                  </a:srgbClr>
                </a:outerShdw>
              </a:effectLst>
            </a:endParaRPr>
          </a:p>
          <a:p>
            <a:pPr algn="ctr"/>
            <a:r>
              <a:rPr lang="en-US" b="1" i="1" dirty="0">
                <a:solidFill>
                  <a:srgbClr val="002060"/>
                </a:solidFill>
                <a:effectLst>
                  <a:outerShdw blurRad="38100" dist="38100" dir="2700000" algn="tl">
                    <a:srgbClr val="000000">
                      <a:alpha val="43137"/>
                    </a:srgbClr>
                  </a:outerShdw>
                </a:effectLst>
              </a:rPr>
              <a:t>All Title IX complaint/grievance documentation must be stored for 7 years.</a:t>
            </a:r>
          </a:p>
        </p:txBody>
      </p:sp>
    </p:spTree>
    <p:extLst>
      <p:ext uri="{BB962C8B-B14F-4D97-AF65-F5344CB8AC3E}">
        <p14:creationId xmlns:p14="http://schemas.microsoft.com/office/powerpoint/2010/main" val="425633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C15F-1F60-4925-80A6-B98C52BDB92A}"/>
              </a:ext>
            </a:extLst>
          </p:cNvPr>
          <p:cNvSpPr>
            <a:spLocks noGrp="1"/>
          </p:cNvSpPr>
          <p:nvPr>
            <p:ph type="title"/>
          </p:nvPr>
        </p:nvSpPr>
        <p:spPr/>
        <p:txBody>
          <a:bodyPr/>
          <a:lstStyle/>
          <a:p>
            <a:r>
              <a:rPr lang="en-US" dirty="0">
                <a:solidFill>
                  <a:srgbClr val="002060"/>
                </a:solidFill>
                <a:effectLst>
                  <a:outerShdw blurRad="38100" dist="38100" dir="2700000" algn="tl">
                    <a:srgbClr val="000000">
                      <a:alpha val="43137"/>
                    </a:srgbClr>
                  </a:outerShdw>
                </a:effectLst>
              </a:rPr>
              <a:t>Title IX … Investigations</a:t>
            </a:r>
          </a:p>
        </p:txBody>
      </p:sp>
      <p:sp>
        <p:nvSpPr>
          <p:cNvPr id="3" name="Content Placeholder 2">
            <a:extLst>
              <a:ext uri="{FF2B5EF4-FFF2-40B4-BE49-F238E27FC236}">
                <a16:creationId xmlns:a16="http://schemas.microsoft.com/office/drawing/2014/main" id="{1AEDEE43-8D49-486E-9CF4-BB2EC1F999AB}"/>
              </a:ext>
            </a:extLst>
          </p:cNvPr>
          <p:cNvSpPr>
            <a:spLocks noGrp="1"/>
          </p:cNvSpPr>
          <p:nvPr>
            <p:ph idx="1"/>
          </p:nvPr>
        </p:nvSpPr>
        <p:spPr/>
        <p:txBody>
          <a:bodyPr/>
          <a:lstStyle/>
          <a:p>
            <a:pPr marL="0" indent="0" algn="ctr">
              <a:buNone/>
            </a:pPr>
            <a:r>
              <a:rPr lang="en-US" dirty="0">
                <a:solidFill>
                  <a:srgbClr val="002060"/>
                </a:solidFill>
                <a:effectLst>
                  <a:outerShdw blurRad="38100" dist="38100" dir="2700000" algn="tl">
                    <a:srgbClr val="000000">
                      <a:alpha val="43137"/>
                    </a:srgbClr>
                  </a:outerShdw>
                </a:effectLst>
              </a:rPr>
              <a:t>Investigative Report Samples</a:t>
            </a:r>
            <a:endParaRPr lang="en-US" sz="1100" dirty="0">
              <a:solidFill>
                <a:srgbClr val="002060"/>
              </a:solidFill>
              <a:effectLst>
                <a:outerShdw blurRad="38100" dist="38100" dir="2700000" algn="tl">
                  <a:srgbClr val="000000">
                    <a:alpha val="43137"/>
                  </a:srgbClr>
                </a:outerShdw>
              </a:effectLst>
            </a:endParaRPr>
          </a:p>
          <a:p>
            <a:pPr marL="0" indent="0" algn="ctr">
              <a:buNone/>
            </a:pPr>
            <a:endParaRPr lang="en-US" dirty="0"/>
          </a:p>
          <a:p>
            <a:pPr marL="0" indent="0" algn="ctr">
              <a:buNone/>
            </a:pPr>
            <a:endParaRPr lang="en-US" dirty="0"/>
          </a:p>
        </p:txBody>
      </p:sp>
      <p:graphicFrame>
        <p:nvGraphicFramePr>
          <p:cNvPr id="4" name="Table 4">
            <a:extLst>
              <a:ext uri="{FF2B5EF4-FFF2-40B4-BE49-F238E27FC236}">
                <a16:creationId xmlns:a16="http://schemas.microsoft.com/office/drawing/2014/main" id="{6888DE8C-B096-4599-BA06-4357381AE4ED}"/>
              </a:ext>
            </a:extLst>
          </p:cNvPr>
          <p:cNvGraphicFramePr>
            <a:graphicFrameLocks noGrp="1"/>
          </p:cNvGraphicFramePr>
          <p:nvPr>
            <p:extLst>
              <p:ext uri="{D42A27DB-BD31-4B8C-83A1-F6EECF244321}">
                <p14:modId xmlns:p14="http://schemas.microsoft.com/office/powerpoint/2010/main" val="361861066"/>
              </p:ext>
            </p:extLst>
          </p:nvPr>
        </p:nvGraphicFramePr>
        <p:xfrm>
          <a:off x="2032000" y="2471420"/>
          <a:ext cx="8128000" cy="38404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94221665"/>
                    </a:ext>
                  </a:extLst>
                </a:gridCol>
                <a:gridCol w="4064000">
                  <a:extLst>
                    <a:ext uri="{9D8B030D-6E8A-4147-A177-3AD203B41FA5}">
                      <a16:colId xmlns:a16="http://schemas.microsoft.com/office/drawing/2014/main" val="1339351012"/>
                    </a:ext>
                  </a:extLst>
                </a:gridCol>
              </a:tblGrid>
              <a:tr h="416499">
                <a:tc>
                  <a:txBody>
                    <a:bodyPr/>
                    <a:lstStyle/>
                    <a:p>
                      <a:pPr algn="ctr"/>
                      <a:r>
                        <a:rPr lang="en-US" sz="2400" dirty="0">
                          <a:effectLst>
                            <a:outerShdw blurRad="38100" dist="38100" dir="2700000" algn="tl">
                              <a:srgbClr val="000000">
                                <a:alpha val="43137"/>
                              </a:srgbClr>
                            </a:outerShdw>
                          </a:effectLst>
                        </a:rPr>
                        <a:t>Good </a:t>
                      </a:r>
                    </a:p>
                  </a:txBody>
                  <a:tcPr/>
                </a:tc>
                <a:tc>
                  <a:txBody>
                    <a:bodyPr/>
                    <a:lstStyle/>
                    <a:p>
                      <a:pPr algn="ctr"/>
                      <a:r>
                        <a:rPr lang="en-US" sz="2400" dirty="0">
                          <a:effectLst>
                            <a:outerShdw blurRad="38100" dist="38100" dir="2700000" algn="tl">
                              <a:srgbClr val="000000">
                                <a:alpha val="43137"/>
                              </a:srgbClr>
                            </a:outerShdw>
                          </a:effectLst>
                        </a:rPr>
                        <a:t>Bad</a:t>
                      </a:r>
                    </a:p>
                  </a:txBody>
                  <a:tcPr/>
                </a:tc>
                <a:extLst>
                  <a:ext uri="{0D108BD9-81ED-4DB2-BD59-A6C34878D82A}">
                    <a16:rowId xmlns:a16="http://schemas.microsoft.com/office/drawing/2014/main" val="3395603409"/>
                  </a:ext>
                </a:extLst>
              </a:tr>
              <a:tr h="370840">
                <a:tc>
                  <a:txBody>
                    <a:bodyPr/>
                    <a:lstStyle/>
                    <a:p>
                      <a:endParaRPr lang="en-US" dirty="0"/>
                    </a:p>
                    <a:p>
                      <a:r>
                        <a:rPr lang="en-US" i="1" dirty="0"/>
                        <a:t>9/8/20 – Interview of Sam Smith </a:t>
                      </a:r>
                    </a:p>
                    <a:p>
                      <a:endParaRPr lang="en-US" dirty="0"/>
                    </a:p>
                    <a:p>
                      <a:r>
                        <a:rPr lang="en-US" dirty="0"/>
                        <a:t>I met with Sam, a 7</a:t>
                      </a:r>
                      <a:r>
                        <a:rPr lang="en-US" baseline="30000" dirty="0"/>
                        <a:t>th</a:t>
                      </a:r>
                      <a:r>
                        <a:rPr lang="en-US" dirty="0"/>
                        <a:t> grader, at 9:00 AM at SHS, and I was accompanied by a guidance counselor, Ms. Anderson. Sam remained respectful and calm during the interview. He did not hesitate when answering questions. Though Sam could not provide specific dates, he had seen the Respondent slap the Complainant’s rear end in the hallway “several” times.</a:t>
                      </a:r>
                    </a:p>
                  </a:txBody>
                  <a:tcPr/>
                </a:tc>
                <a:tc>
                  <a:txBody>
                    <a:bodyPr/>
                    <a:lstStyle/>
                    <a:p>
                      <a:endParaRPr lang="en-US" dirty="0"/>
                    </a:p>
                    <a:p>
                      <a:r>
                        <a:rPr lang="en-US" i="1" dirty="0"/>
                        <a:t>9/8/20 – Interview of Sam Smith </a:t>
                      </a:r>
                    </a:p>
                    <a:p>
                      <a:endParaRPr lang="en-US" dirty="0"/>
                    </a:p>
                    <a:p>
                      <a:r>
                        <a:rPr lang="en-US" dirty="0"/>
                        <a:t>Met with Sam in morning. Joined by another adult. I had Sam in 8</a:t>
                      </a:r>
                      <a:r>
                        <a:rPr lang="en-US" baseline="30000" dirty="0"/>
                        <a:t>th</a:t>
                      </a:r>
                      <a:r>
                        <a:rPr lang="en-US" dirty="0"/>
                        <a:t> grade as a teacher, and always found him to be a poor student. His father is in jail, which also makes me question anything Sam says. Sam told us that he saw a few slaps on the behind, but he had no idea when, and I find it hard to believe anything this kid says anyway.</a:t>
                      </a:r>
                    </a:p>
                  </a:txBody>
                  <a:tcPr/>
                </a:tc>
                <a:extLst>
                  <a:ext uri="{0D108BD9-81ED-4DB2-BD59-A6C34878D82A}">
                    <a16:rowId xmlns:a16="http://schemas.microsoft.com/office/drawing/2014/main" val="2401388237"/>
                  </a:ext>
                </a:extLst>
              </a:tr>
            </a:tbl>
          </a:graphicData>
        </a:graphic>
      </p:graphicFrame>
    </p:spTree>
    <p:extLst>
      <p:ext uri="{BB962C8B-B14F-4D97-AF65-F5344CB8AC3E}">
        <p14:creationId xmlns:p14="http://schemas.microsoft.com/office/powerpoint/2010/main" val="401752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1255D-ECA8-4A64-A714-218901120E6D}"/>
              </a:ext>
            </a:extLst>
          </p:cNvPr>
          <p:cNvSpPr>
            <a:spLocks noGrp="1"/>
          </p:cNvSpPr>
          <p:nvPr>
            <p:ph type="title"/>
          </p:nvPr>
        </p:nvSpPr>
        <p:spPr>
          <a:xfrm>
            <a:off x="7041856" y="3113415"/>
            <a:ext cx="4036334" cy="2387600"/>
          </a:xfrm>
        </p:spPr>
        <p:txBody>
          <a:bodyPr vert="horz" lIns="91440" tIns="45720" rIns="91440" bIns="45720" rtlCol="0" anchor="t">
            <a:normAutofit/>
          </a:bodyPr>
          <a:lstStyle/>
          <a:p>
            <a:pPr algn="ctr"/>
            <a:r>
              <a:rPr lang="en-US" sz="6600" b="1" dirty="0">
                <a:solidFill>
                  <a:srgbClr val="002060"/>
                </a:solidFill>
                <a:effectLst>
                  <a:outerShdw blurRad="38100" dist="38100" dir="2700000" algn="tl">
                    <a:srgbClr val="000000">
                      <a:alpha val="43137"/>
                    </a:srgbClr>
                  </a:outerShdw>
                </a:effectLst>
              </a:rPr>
              <a:t>Any </a:t>
            </a:r>
            <a:br>
              <a:rPr lang="en-US" sz="6600" b="1" dirty="0">
                <a:solidFill>
                  <a:srgbClr val="002060"/>
                </a:solidFill>
                <a:effectLst>
                  <a:outerShdw blurRad="38100" dist="38100" dir="2700000" algn="tl">
                    <a:srgbClr val="000000">
                      <a:alpha val="43137"/>
                    </a:srgbClr>
                  </a:outerShdw>
                </a:effectLst>
              </a:rPr>
            </a:br>
            <a:r>
              <a:rPr lang="en-US" sz="6600" b="1" dirty="0">
                <a:solidFill>
                  <a:srgbClr val="002060"/>
                </a:solidFill>
                <a:effectLst>
                  <a:outerShdw blurRad="38100" dist="38100" dir="2700000" algn="tl">
                    <a:srgbClr val="000000">
                      <a:alpha val="43137"/>
                    </a:srgbClr>
                  </a:outerShdw>
                </a:effectLst>
              </a:rPr>
              <a:t>Questions?</a:t>
            </a:r>
          </a:p>
        </p:txBody>
      </p:sp>
      <p:sp>
        <p:nvSpPr>
          <p:cNvPr id="14" name="Rectangle 1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68324B66-7FDE-4859-85DA-C5A76FA61608}"/>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t="1268"/>
          <a:stretch/>
        </p:blipFill>
        <p:spPr>
          <a:xfrm>
            <a:off x="733507" y="666728"/>
            <a:ext cx="5536001" cy="5465791"/>
          </a:xfrm>
          <a:prstGeom prst="rect">
            <a:avLst/>
          </a:prstGeom>
        </p:spPr>
      </p:pic>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749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938CDCB-0959-4946-882C-E9653AAEEF01}"/>
              </a:ext>
            </a:extLst>
          </p:cNvPr>
          <p:cNvSpPr>
            <a:spLocks noGrp="1"/>
          </p:cNvSpPr>
          <p:nvPr>
            <p:ph type="title"/>
          </p:nvPr>
        </p:nvSpPr>
        <p:spPr>
          <a:xfrm>
            <a:off x="6094105" y="802955"/>
            <a:ext cx="4977976" cy="1454051"/>
          </a:xfrm>
        </p:spPr>
        <p:txBody>
          <a:bodyPr>
            <a:normAutofit/>
          </a:bodyPr>
          <a:lstStyle/>
          <a:p>
            <a:r>
              <a:rPr lang="en-US" dirty="0">
                <a:solidFill>
                  <a:srgbClr val="002060"/>
                </a:solidFill>
                <a:effectLst>
                  <a:outerShdw blurRad="38100" dist="38100" dir="2700000" algn="tl">
                    <a:srgbClr val="000000">
                      <a:alpha val="43137"/>
                    </a:srgbClr>
                  </a:outerShdw>
                </a:effectLst>
              </a:rPr>
              <a:t>Title IX – Complaints</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cell phone with the words unknown on it.">
            <a:extLst>
              <a:ext uri="{FF2B5EF4-FFF2-40B4-BE49-F238E27FC236}">
                <a16:creationId xmlns:a16="http://schemas.microsoft.com/office/drawing/2014/main" id="{567E779B-E4AE-4561-A795-78F4F1252388}"/>
              </a:ext>
            </a:extLst>
          </p:cNvPr>
          <p:cNvPicPr>
            <a:picLocks noChangeAspect="1"/>
          </p:cNvPicPr>
          <p:nvPr/>
        </p:nvPicPr>
        <p:blipFill rotWithShape="1">
          <a:blip r:embed="rId3">
            <a:alphaModFix/>
          </a:blip>
          <a:srcRect l="31475" r="23620"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A038AB9A-28F3-4165-8772-21959845B3EC}"/>
              </a:ext>
            </a:extLst>
          </p:cNvPr>
          <p:cNvSpPr>
            <a:spLocks noGrp="1"/>
          </p:cNvSpPr>
          <p:nvPr>
            <p:ph idx="1"/>
          </p:nvPr>
        </p:nvSpPr>
        <p:spPr>
          <a:xfrm>
            <a:off x="6090574" y="2421682"/>
            <a:ext cx="4977578" cy="3639289"/>
          </a:xfrm>
        </p:spPr>
        <p:txBody>
          <a:bodyPr anchor="ctr">
            <a:normAutofit/>
          </a:bodyPr>
          <a:lstStyle/>
          <a:p>
            <a:pPr marL="0" indent="0">
              <a:buNone/>
            </a:pPr>
            <a:r>
              <a:rPr lang="en-US" dirty="0">
                <a:solidFill>
                  <a:srgbClr val="002060"/>
                </a:solidFill>
                <a:effectLst>
                  <a:outerShdw blurRad="38100" dist="38100" dir="2700000" algn="tl">
                    <a:srgbClr val="000000">
                      <a:alpha val="43137"/>
                    </a:srgbClr>
                  </a:outerShdw>
                </a:effectLst>
              </a:rPr>
              <a:t>Anyone with knowledge of the relevant actions/behaviors may report those issues and trigger our need to respond.</a:t>
            </a:r>
          </a:p>
          <a:p>
            <a:endParaRPr lang="en-US" sz="2000" dirty="0">
              <a:solidFill>
                <a:srgbClr val="000000"/>
              </a:solidFill>
            </a:endParaRPr>
          </a:p>
          <a:p>
            <a:endParaRPr lang="en-US" sz="2000" dirty="0">
              <a:solidFill>
                <a:srgbClr val="000000"/>
              </a:solidFill>
            </a:endParaRPr>
          </a:p>
        </p:txBody>
      </p:sp>
    </p:spTree>
    <p:extLst>
      <p:ext uri="{BB962C8B-B14F-4D97-AF65-F5344CB8AC3E}">
        <p14:creationId xmlns:p14="http://schemas.microsoft.com/office/powerpoint/2010/main" val="304751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C0621-3B07-40C0-B0A4-C4B51EA95531}"/>
              </a:ext>
            </a:extLst>
          </p:cNvPr>
          <p:cNvSpPr>
            <a:spLocks noGrp="1"/>
          </p:cNvSpPr>
          <p:nvPr>
            <p:ph type="title"/>
          </p:nvPr>
        </p:nvSpPr>
        <p:spPr>
          <a:xfrm>
            <a:off x="838200" y="365125"/>
            <a:ext cx="10515600" cy="1306443"/>
          </a:xfrm>
        </p:spPr>
        <p:txBody>
          <a:bodyPr>
            <a:normAutofit/>
          </a:bodyPr>
          <a:lstStyle/>
          <a:p>
            <a:r>
              <a:rPr lang="en-US" sz="4000" dirty="0">
                <a:solidFill>
                  <a:srgbClr val="002060"/>
                </a:solidFill>
                <a:effectLst>
                  <a:outerShdw blurRad="38100" dist="38100" dir="2700000" algn="tl">
                    <a:srgbClr val="000000">
                      <a:alpha val="43137"/>
                    </a:srgbClr>
                  </a:outerShdw>
                </a:effectLst>
              </a:rPr>
              <a:t>Title IX – Complaints / Grievances</a:t>
            </a:r>
          </a:p>
        </p:txBody>
      </p:sp>
      <p:sp>
        <p:nvSpPr>
          <p:cNvPr id="3" name="Content Placeholder 2">
            <a:extLst>
              <a:ext uri="{FF2B5EF4-FFF2-40B4-BE49-F238E27FC236}">
                <a16:creationId xmlns:a16="http://schemas.microsoft.com/office/drawing/2014/main" id="{12EEB28A-6062-4613-8007-462E17418382}"/>
              </a:ext>
            </a:extLst>
          </p:cNvPr>
          <p:cNvSpPr>
            <a:spLocks noGrp="1"/>
          </p:cNvSpPr>
          <p:nvPr>
            <p:ph idx="1"/>
          </p:nvPr>
        </p:nvSpPr>
        <p:spPr>
          <a:xfrm>
            <a:off x="601249" y="2036693"/>
            <a:ext cx="4389725" cy="4303464"/>
          </a:xfrm>
        </p:spPr>
        <p:txBody>
          <a:bodyPr>
            <a:normAutofit/>
          </a:bodyPr>
          <a:lstStyle/>
          <a:p>
            <a:pPr marL="0" indent="0">
              <a:buNone/>
            </a:pPr>
            <a:r>
              <a:rPr lang="en-US" sz="2000" dirty="0">
                <a:solidFill>
                  <a:srgbClr val="002060"/>
                </a:solidFill>
                <a:effectLst>
                  <a:outerShdw blurRad="38100" dist="38100" dir="2700000" algn="tl">
                    <a:srgbClr val="000000">
                      <a:alpha val="43137"/>
                    </a:srgbClr>
                  </a:outerShdw>
                </a:effectLst>
              </a:rPr>
              <a:t>Who is the Complainant?</a:t>
            </a:r>
          </a:p>
          <a:p>
            <a:endParaRPr lang="en-US" sz="2000" dirty="0">
              <a:solidFill>
                <a:srgbClr val="002060"/>
              </a:solidFill>
              <a:effectLst>
                <a:outerShdw blurRad="38100" dist="38100" dir="2700000" algn="tl">
                  <a:srgbClr val="000000">
                    <a:alpha val="43137"/>
                  </a:srgbClr>
                </a:outerShdw>
              </a:effectLst>
            </a:endParaRPr>
          </a:p>
          <a:p>
            <a:pPr lvl="1"/>
            <a:r>
              <a:rPr lang="en-US" sz="2000" dirty="0">
                <a:solidFill>
                  <a:srgbClr val="002060"/>
                </a:solidFill>
                <a:effectLst>
                  <a:outerShdw blurRad="38100" dist="38100" dir="2700000" algn="tl">
                    <a:srgbClr val="000000">
                      <a:alpha val="43137"/>
                    </a:srgbClr>
                  </a:outerShdw>
                </a:effectLst>
              </a:rPr>
              <a:t>The complainant is the individual who is eligible to file a complaint to report a violation of Title IX. </a:t>
            </a:r>
          </a:p>
          <a:p>
            <a:pPr marL="457200" lvl="1" indent="0">
              <a:buNone/>
            </a:pPr>
            <a:endParaRPr lang="en-US" sz="2000" dirty="0">
              <a:solidFill>
                <a:srgbClr val="002060"/>
              </a:solidFill>
              <a:effectLst>
                <a:outerShdw blurRad="38100" dist="38100" dir="2700000" algn="tl">
                  <a:srgbClr val="000000">
                    <a:alpha val="43137"/>
                  </a:srgbClr>
                </a:outerShdw>
              </a:effectLst>
            </a:endParaRPr>
          </a:p>
          <a:p>
            <a:pPr lvl="1"/>
            <a:r>
              <a:rPr lang="en-US" sz="2000" dirty="0">
                <a:solidFill>
                  <a:srgbClr val="002060"/>
                </a:solidFill>
                <a:effectLst>
                  <a:outerShdw blurRad="38100" dist="38100" dir="2700000" algn="tl">
                    <a:srgbClr val="000000">
                      <a:alpha val="43137"/>
                    </a:srgbClr>
                  </a:outerShdw>
                </a:effectLst>
              </a:rPr>
              <a:t>It also includes any person who is reported to have experienced a violation in cases where some other person made the first report on that person’s behalf. </a:t>
            </a:r>
          </a:p>
        </p:txBody>
      </p:sp>
      <p:pic>
        <p:nvPicPr>
          <p:cNvPr id="5" name="Picture 4" descr="Scrabble pieces spelling out complaints. The value of C, M, and P are worth 3 points. O, L, A, I, N, T, and S are worth 1 point each.">
            <a:extLst>
              <a:ext uri="{FF2B5EF4-FFF2-40B4-BE49-F238E27FC236}">
                <a16:creationId xmlns:a16="http://schemas.microsoft.com/office/drawing/2014/main" id="{A732D663-DFCD-47E0-B05F-3E84BB70F730}"/>
              </a:ext>
            </a:extLst>
          </p:cNvPr>
          <p:cNvPicPr>
            <a:picLocks noChangeAspect="1"/>
          </p:cNvPicPr>
          <p:nvPr/>
        </p:nvPicPr>
        <p:blipFill rotWithShape="1">
          <a:blip r:embed="rId2"/>
          <a:srcRect l="1133" r="3937" b="1"/>
          <a:stretch/>
        </p:blipFill>
        <p:spPr>
          <a:xfrm>
            <a:off x="5183500" y="1904282"/>
            <a:ext cx="6170299" cy="4224808"/>
          </a:xfrm>
          <a:prstGeom prst="rect">
            <a:avLst/>
          </a:prstGeom>
          <a:ln w="19050">
            <a:solidFill>
              <a:schemeClr val="accent1"/>
            </a:solidFill>
          </a:ln>
        </p:spPr>
      </p:pic>
    </p:spTree>
    <p:extLst>
      <p:ext uri="{BB962C8B-B14F-4D97-AF65-F5344CB8AC3E}">
        <p14:creationId xmlns:p14="http://schemas.microsoft.com/office/powerpoint/2010/main" val="1739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3902D-00FB-4349-8B21-5619E03ED646}"/>
              </a:ext>
            </a:extLst>
          </p:cNvPr>
          <p:cNvSpPr>
            <a:spLocks noGrp="1"/>
          </p:cNvSpPr>
          <p:nvPr>
            <p:ph type="title"/>
          </p:nvPr>
        </p:nvSpPr>
        <p:spPr/>
        <p:txBody>
          <a:bodyPr/>
          <a:lstStyle/>
          <a:p>
            <a:r>
              <a:rPr lang="en-US" dirty="0">
                <a:solidFill>
                  <a:srgbClr val="002060"/>
                </a:solidFill>
                <a:effectLst>
                  <a:outerShdw blurRad="38100" dist="38100" dir="2700000" algn="tl">
                    <a:srgbClr val="000000">
                      <a:alpha val="43137"/>
                    </a:srgbClr>
                  </a:outerShdw>
                </a:effectLst>
              </a:rPr>
              <a:t>Title IX – Complaints &amp; Grievances</a:t>
            </a:r>
          </a:p>
        </p:txBody>
      </p:sp>
      <p:graphicFrame>
        <p:nvGraphicFramePr>
          <p:cNvPr id="4" name="Content Placeholder 3">
            <a:extLst>
              <a:ext uri="{FF2B5EF4-FFF2-40B4-BE49-F238E27FC236}">
                <a16:creationId xmlns:a16="http://schemas.microsoft.com/office/drawing/2014/main" id="{789B9EC4-284D-4594-B47A-3CCF8B69C8F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8935090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551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5148-51D0-42A1-963D-09CE145FEF70}"/>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4100" dirty="0">
                <a:solidFill>
                  <a:srgbClr val="002060"/>
                </a:solidFill>
                <a:effectLst>
                  <a:outerShdw blurRad="38100" dist="38100" dir="2700000" algn="tl">
                    <a:srgbClr val="000000">
                      <a:alpha val="43137"/>
                    </a:srgbClr>
                  </a:outerShdw>
                </a:effectLst>
              </a:rPr>
              <a:t>Title IX –</a:t>
            </a:r>
            <a:r>
              <a:rPr lang="en-US" sz="4000" dirty="0">
                <a:solidFill>
                  <a:srgbClr val="002060"/>
                </a:solidFill>
                <a:effectLst>
                  <a:outerShdw blurRad="38100" dist="38100" dir="2700000" algn="tl">
                    <a:srgbClr val="000000">
                      <a:alpha val="43137"/>
                    </a:srgbClr>
                  </a:outerShdw>
                </a:effectLst>
              </a:rPr>
              <a:t>–</a:t>
            </a:r>
            <a:r>
              <a:rPr lang="en-US" sz="4100" dirty="0">
                <a:solidFill>
                  <a:srgbClr val="002060"/>
                </a:solidFill>
                <a:effectLst>
                  <a:outerShdw blurRad="38100" dist="38100" dir="2700000" algn="tl">
                    <a:srgbClr val="000000">
                      <a:alpha val="43137"/>
                    </a:srgbClr>
                  </a:outerShdw>
                </a:effectLst>
              </a:rPr>
              <a:t> Complaints + Grievances</a:t>
            </a:r>
          </a:p>
        </p:txBody>
      </p:sp>
      <p:sp>
        <p:nvSpPr>
          <p:cNvPr id="3" name="Content Placeholder 2">
            <a:extLst>
              <a:ext uri="{FF2B5EF4-FFF2-40B4-BE49-F238E27FC236}">
                <a16:creationId xmlns:a16="http://schemas.microsoft.com/office/drawing/2014/main" id="{12E1D569-9B6F-452D-9A6C-C915E97B0C10}"/>
              </a:ext>
            </a:extLst>
          </p:cNvPr>
          <p:cNvSpPr>
            <a:spLocks noGrp="1"/>
          </p:cNvSpPr>
          <p:nvPr>
            <p:ph idx="1"/>
          </p:nvPr>
        </p:nvSpPr>
        <p:spPr>
          <a:xfrm>
            <a:off x="645858" y="5855843"/>
            <a:ext cx="10906061" cy="458470"/>
          </a:xfrm>
          <a:noFill/>
        </p:spPr>
        <p:txBody>
          <a:bodyPr vert="horz" lIns="91440" tIns="45720" rIns="91440" bIns="45720" rtlCol="0">
            <a:normAutofit/>
          </a:bodyPr>
          <a:lstStyle/>
          <a:p>
            <a:pPr marL="0" indent="0" algn="ctr">
              <a:buNone/>
            </a:pPr>
            <a:r>
              <a:rPr lang="en-US" sz="2200" dirty="0">
                <a:solidFill>
                  <a:srgbClr val="002060"/>
                </a:solidFill>
                <a:effectLst>
                  <a:outerShdw blurRad="38100" dist="38100" dir="2700000" algn="tl">
                    <a:srgbClr val="000000">
                      <a:alpha val="43137"/>
                    </a:srgbClr>
                  </a:outerShdw>
                </a:effectLst>
              </a:rPr>
              <a:t>What if the initial allegations could be considered as child abuse and/or child sexual abuse?</a:t>
            </a:r>
          </a:p>
        </p:txBody>
      </p:sp>
      <p:sp>
        <p:nvSpPr>
          <p:cNvPr id="10" name="Rectangle 9">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hild slumps behind the state of tennessee logo (a red box with TN) and the words Department of Children's Services">
            <a:extLst>
              <a:ext uri="{FF2B5EF4-FFF2-40B4-BE49-F238E27FC236}">
                <a16:creationId xmlns:a16="http://schemas.microsoft.com/office/drawing/2014/main" id="{DB8EF0FB-6BB3-4BC3-8426-589C29BE2EED}"/>
              </a:ext>
            </a:extLst>
          </p:cNvPr>
          <p:cNvPicPr>
            <a:picLocks noChangeAspect="1"/>
          </p:cNvPicPr>
          <p:nvPr/>
        </p:nvPicPr>
        <p:blipFill rotWithShape="1">
          <a:blip r:embed="rId2"/>
          <a:srcRect t="31415" r="1" b="1268"/>
          <a:stretch/>
        </p:blipFill>
        <p:spPr>
          <a:xfrm>
            <a:off x="2170029" y="804672"/>
            <a:ext cx="7851943" cy="3554676"/>
          </a:xfrm>
          <a:prstGeom prst="rect">
            <a:avLst/>
          </a:prstGeom>
          <a:effectLst/>
        </p:spPr>
      </p:pic>
    </p:spTree>
    <p:extLst>
      <p:ext uri="{BB962C8B-B14F-4D97-AF65-F5344CB8AC3E}">
        <p14:creationId xmlns:p14="http://schemas.microsoft.com/office/powerpoint/2010/main" val="1490281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5D11F-55E2-4073-B6C9-66BB4544DD03}"/>
              </a:ext>
            </a:extLst>
          </p:cNvPr>
          <p:cNvSpPr>
            <a:spLocks noGrp="1"/>
          </p:cNvSpPr>
          <p:nvPr>
            <p:ph type="title"/>
          </p:nvPr>
        </p:nvSpPr>
        <p:spPr>
          <a:xfrm>
            <a:off x="4965430" y="629268"/>
            <a:ext cx="6586491" cy="1286160"/>
          </a:xfrm>
        </p:spPr>
        <p:txBody>
          <a:bodyPr anchor="b">
            <a:normAutofit/>
          </a:bodyPr>
          <a:lstStyle/>
          <a:p>
            <a:r>
              <a:rPr lang="en-US" sz="4100" dirty="0">
                <a:solidFill>
                  <a:srgbClr val="002060"/>
                </a:solidFill>
                <a:effectLst>
                  <a:outerShdw blurRad="38100" dist="38100" dir="2700000" algn="tl">
                    <a:srgbClr val="000000">
                      <a:alpha val="43137"/>
                    </a:srgbClr>
                  </a:outerShdw>
                </a:effectLst>
              </a:rPr>
              <a:t>Title IX:  Complaints / Grievances</a:t>
            </a:r>
          </a:p>
        </p:txBody>
      </p:sp>
      <p:sp>
        <p:nvSpPr>
          <p:cNvPr id="3" name="Content Placeholder 2">
            <a:extLst>
              <a:ext uri="{FF2B5EF4-FFF2-40B4-BE49-F238E27FC236}">
                <a16:creationId xmlns:a16="http://schemas.microsoft.com/office/drawing/2014/main" id="{E8D7371A-901C-41A4-B465-48BCD9EEE914}"/>
              </a:ext>
            </a:extLst>
          </p:cNvPr>
          <p:cNvSpPr>
            <a:spLocks noGrp="1"/>
          </p:cNvSpPr>
          <p:nvPr>
            <p:ph idx="1"/>
          </p:nvPr>
        </p:nvSpPr>
        <p:spPr>
          <a:xfrm>
            <a:off x="4965431" y="2438400"/>
            <a:ext cx="6586489" cy="3785419"/>
          </a:xfrm>
        </p:spPr>
        <p:txBody>
          <a:bodyPr>
            <a:normAutofit/>
          </a:bodyPr>
          <a:lstStyle/>
          <a:p>
            <a:pPr marL="0" indent="0">
              <a:buNone/>
            </a:pPr>
            <a:r>
              <a:rPr lang="en-US" sz="1900" dirty="0">
                <a:solidFill>
                  <a:srgbClr val="002060"/>
                </a:solidFill>
                <a:effectLst>
                  <a:outerShdw blurRad="38100" dist="38100" dir="2700000" algn="tl">
                    <a:srgbClr val="000000">
                      <a:alpha val="43137"/>
                    </a:srgbClr>
                  </a:outerShdw>
                </a:effectLst>
              </a:rPr>
              <a:t>Upon receiving a formal complaint: </a:t>
            </a:r>
          </a:p>
          <a:p>
            <a:pPr marL="0" indent="0">
              <a:buNone/>
            </a:pPr>
            <a:endParaRPr lang="en-US" sz="1900" dirty="0">
              <a:solidFill>
                <a:srgbClr val="002060"/>
              </a:solidFill>
              <a:effectLst>
                <a:outerShdw blurRad="38100" dist="38100" dir="2700000" algn="tl">
                  <a:srgbClr val="000000">
                    <a:alpha val="43137"/>
                  </a:srgbClr>
                </a:outerShdw>
              </a:effectLst>
            </a:endParaRPr>
          </a:p>
          <a:p>
            <a:pPr marL="514350" indent="-514350">
              <a:buFont typeface="+mj-lt"/>
              <a:buAutoNum type="arabicPeriod"/>
            </a:pPr>
            <a:r>
              <a:rPr lang="en-US" sz="1900" dirty="0">
                <a:solidFill>
                  <a:srgbClr val="002060"/>
                </a:solidFill>
                <a:effectLst>
                  <a:outerShdw blurRad="38100" dist="38100" dir="2700000" algn="tl">
                    <a:srgbClr val="000000">
                      <a:alpha val="43137"/>
                    </a:srgbClr>
                  </a:outerShdw>
                </a:effectLst>
              </a:rPr>
              <a:t>Provide written notice of the allegations, and the grievance process to all known parties to give the respondent time to prepare a response before an initial interview;</a:t>
            </a:r>
          </a:p>
          <a:p>
            <a:pPr marL="514350" indent="-514350">
              <a:buFont typeface="+mj-lt"/>
              <a:buAutoNum type="arabicPeriod"/>
            </a:pPr>
            <a:r>
              <a:rPr lang="en-US" sz="1900" dirty="0">
                <a:solidFill>
                  <a:srgbClr val="002060"/>
                </a:solidFill>
                <a:effectLst>
                  <a:outerShdw blurRad="38100" dist="38100" dir="2700000" algn="tl">
                    <a:srgbClr val="000000">
                      <a:alpha val="43137"/>
                    </a:srgbClr>
                  </a:outerShdw>
                </a:effectLst>
              </a:rPr>
              <a:t>Inform the parties of the prohibition against making a false statement or knowingly submitting false information;</a:t>
            </a:r>
          </a:p>
          <a:p>
            <a:pPr marL="514350" indent="-514350">
              <a:buFont typeface="+mj-lt"/>
              <a:buAutoNum type="arabicPeriod"/>
            </a:pPr>
            <a:r>
              <a:rPr lang="en-US" sz="1900" dirty="0">
                <a:solidFill>
                  <a:srgbClr val="002060"/>
                </a:solidFill>
                <a:effectLst>
                  <a:outerShdw blurRad="38100" dist="38100" dir="2700000" algn="tl">
                    <a:srgbClr val="000000">
                      <a:alpha val="43137"/>
                    </a:srgbClr>
                  </a:outerShdw>
                </a:effectLst>
              </a:rPr>
              <a:t>Inform the parties that they may have an advisor present during any subsequent meetings; AND</a:t>
            </a:r>
          </a:p>
          <a:p>
            <a:pPr marL="514350" indent="-514350">
              <a:buFont typeface="+mj-lt"/>
              <a:buAutoNum type="arabicPeriod"/>
            </a:pPr>
            <a:r>
              <a:rPr lang="en-US" sz="1900" dirty="0">
                <a:solidFill>
                  <a:srgbClr val="002060"/>
                </a:solidFill>
                <a:effectLst>
                  <a:outerShdw blurRad="38100" dist="38100" dir="2700000" algn="tl">
                    <a:srgbClr val="000000">
                      <a:alpha val="43137"/>
                    </a:srgbClr>
                  </a:outerShdw>
                </a:effectLst>
              </a:rPr>
              <a:t>Offer supportive measures in an equitable manner to both parties.</a:t>
            </a:r>
          </a:p>
          <a:p>
            <a:endParaRPr lang="en-US" sz="1900" dirty="0"/>
          </a:p>
        </p:txBody>
      </p:sp>
      <p:pic>
        <p:nvPicPr>
          <p:cNvPr id="5" name="Picture 4" descr="A computer icon of sheets of paper.">
            <a:extLst>
              <a:ext uri="{FF2B5EF4-FFF2-40B4-BE49-F238E27FC236}">
                <a16:creationId xmlns:a16="http://schemas.microsoft.com/office/drawing/2014/main" id="{4FF666B1-B1A5-4909-BD7E-3C6D2F1C4973}"/>
              </a:ext>
            </a:extLst>
          </p:cNvPr>
          <p:cNvPicPr>
            <a:picLocks noChangeAspect="1"/>
          </p:cNvPicPr>
          <p:nvPr/>
        </p:nvPicPr>
        <p:blipFill rotWithShape="1">
          <a:blip r:embed="rId2"/>
          <a:srcRect l="14900" r="1750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0547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525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09ED-EFD0-49D9-AD56-CA9596E762EC}"/>
              </a:ext>
            </a:extLst>
          </p:cNvPr>
          <p:cNvSpPr>
            <a:spLocks noGrp="1"/>
          </p:cNvSpPr>
          <p:nvPr>
            <p:ph type="title"/>
          </p:nvPr>
        </p:nvSpPr>
        <p:spPr/>
        <p:txBody>
          <a:bodyPr/>
          <a:lstStyle/>
          <a:p>
            <a:r>
              <a:rPr lang="en-US" dirty="0">
                <a:solidFill>
                  <a:srgbClr val="002060"/>
                </a:solidFill>
                <a:effectLst>
                  <a:outerShdw blurRad="38100" dist="38100" dir="2700000" algn="tl">
                    <a:srgbClr val="000000">
                      <a:alpha val="43137"/>
                    </a:srgbClr>
                  </a:outerShdw>
                </a:effectLst>
              </a:rPr>
              <a:t>Title IX: Complaints &amp; Grievances</a:t>
            </a:r>
          </a:p>
        </p:txBody>
      </p:sp>
      <p:graphicFrame>
        <p:nvGraphicFramePr>
          <p:cNvPr id="5" name="Content Placeholder 4">
            <a:extLst>
              <a:ext uri="{FF2B5EF4-FFF2-40B4-BE49-F238E27FC236}">
                <a16:creationId xmlns:a16="http://schemas.microsoft.com/office/drawing/2014/main" id="{D267C158-FB85-42F2-B0DC-078F0F0CFCB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458856"/>
              </p:ext>
            </p:extLst>
          </p:nvPr>
        </p:nvGraphicFramePr>
        <p:xfrm>
          <a:off x="158663" y="1690688"/>
          <a:ext cx="11874674" cy="3959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117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47DA-572D-46F7-91D4-F7B5B4092D58}"/>
              </a:ext>
            </a:extLst>
          </p:cNvPr>
          <p:cNvSpPr>
            <a:spLocks noGrp="1"/>
          </p:cNvSpPr>
          <p:nvPr>
            <p:ph type="title"/>
          </p:nvPr>
        </p:nvSpPr>
        <p:spPr/>
        <p:txBody>
          <a:bodyPr/>
          <a:lstStyle/>
          <a:p>
            <a:r>
              <a:rPr lang="en-US" dirty="0">
                <a:solidFill>
                  <a:srgbClr val="002060"/>
                </a:solidFill>
                <a:effectLst>
                  <a:outerShdw blurRad="38100" dist="38100" dir="2700000" algn="tl">
                    <a:srgbClr val="000000">
                      <a:alpha val="43137"/>
                    </a:srgbClr>
                  </a:outerShdw>
                </a:effectLst>
              </a:rPr>
              <a:t>Title IX –– Complaints / Grievances</a:t>
            </a:r>
          </a:p>
        </p:txBody>
      </p:sp>
      <p:sp>
        <p:nvSpPr>
          <p:cNvPr id="3" name="Content Placeholder 2">
            <a:extLst>
              <a:ext uri="{FF2B5EF4-FFF2-40B4-BE49-F238E27FC236}">
                <a16:creationId xmlns:a16="http://schemas.microsoft.com/office/drawing/2014/main" id="{3013B291-9A19-4A3A-AACE-E11698F59B7F}"/>
              </a:ext>
            </a:extLst>
          </p:cNvPr>
          <p:cNvSpPr>
            <a:spLocks noGrp="1"/>
          </p:cNvSpPr>
          <p:nvPr>
            <p:ph idx="1"/>
          </p:nvPr>
        </p:nvSpPr>
        <p:spPr/>
        <p:txBody>
          <a:bodyPr/>
          <a:lstStyle/>
          <a:p>
            <a:pPr marL="0" indent="0">
              <a:buNone/>
            </a:pPr>
            <a:r>
              <a:rPr lang="en-US" sz="3200" dirty="0">
                <a:solidFill>
                  <a:srgbClr val="002060"/>
                </a:solidFill>
                <a:effectLst>
                  <a:outerShdw blurRad="38100" dist="38100" dir="2700000" algn="tl">
                    <a:srgbClr val="000000">
                      <a:alpha val="43137"/>
                    </a:srgbClr>
                  </a:outerShdw>
                </a:effectLst>
              </a:rPr>
              <a:t>What if there is a possible </a:t>
            </a:r>
            <a:r>
              <a:rPr lang="en-US" sz="3200" i="1" dirty="0">
                <a:solidFill>
                  <a:srgbClr val="002060"/>
                </a:solidFill>
                <a:effectLst>
                  <a:outerShdw blurRad="38100" dist="38100" dir="2700000" algn="tl">
                    <a:srgbClr val="000000">
                      <a:alpha val="43137"/>
                    </a:srgbClr>
                  </a:outerShdw>
                </a:effectLst>
              </a:rPr>
              <a:t>immediate threat </a:t>
            </a:r>
            <a:r>
              <a:rPr lang="en-US" sz="3200" dirty="0">
                <a:solidFill>
                  <a:srgbClr val="002060"/>
                </a:solidFill>
                <a:effectLst>
                  <a:outerShdw blurRad="38100" dist="38100" dir="2700000" algn="tl">
                    <a:srgbClr val="000000">
                      <a:alpha val="43137"/>
                    </a:srgbClr>
                  </a:outerShdw>
                </a:effectLst>
              </a:rPr>
              <a:t>to the physical health/safety of a student arising from the allegations?</a:t>
            </a:r>
          </a:p>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692922A5-D415-462F-96D5-05259ABC16B4}"/>
              </a:ext>
            </a:extLst>
          </p:cNvPr>
          <p:cNvGraphicFramePr>
            <a:graphicFrameLocks noGrp="1"/>
          </p:cNvGraphicFramePr>
          <p:nvPr>
            <p:extLst>
              <p:ext uri="{D42A27DB-BD31-4B8C-83A1-F6EECF244321}">
                <p14:modId xmlns:p14="http://schemas.microsoft.com/office/powerpoint/2010/main" val="465260332"/>
              </p:ext>
            </p:extLst>
          </p:nvPr>
        </p:nvGraphicFramePr>
        <p:xfrm>
          <a:off x="1312797" y="3429000"/>
          <a:ext cx="9566406" cy="2060501"/>
        </p:xfrm>
        <a:graphic>
          <a:graphicData uri="http://schemas.openxmlformats.org/drawingml/2006/table">
            <a:tbl>
              <a:tblPr firstRow="1" bandRow="1">
                <a:tableStyleId>{5C22544A-7EE6-4342-B048-85BDC9FD1C3A}</a:tableStyleId>
              </a:tblPr>
              <a:tblGrid>
                <a:gridCol w="4783203">
                  <a:extLst>
                    <a:ext uri="{9D8B030D-6E8A-4147-A177-3AD203B41FA5}">
                      <a16:colId xmlns:a16="http://schemas.microsoft.com/office/drawing/2014/main" val="2776467768"/>
                    </a:ext>
                  </a:extLst>
                </a:gridCol>
                <a:gridCol w="4783203">
                  <a:extLst>
                    <a:ext uri="{9D8B030D-6E8A-4147-A177-3AD203B41FA5}">
                      <a16:colId xmlns:a16="http://schemas.microsoft.com/office/drawing/2014/main" val="2717227995"/>
                    </a:ext>
                  </a:extLst>
                </a:gridCol>
              </a:tblGrid>
              <a:tr h="2060501">
                <a:tc>
                  <a:txBody>
                    <a:bodyPr/>
                    <a:lstStyle/>
                    <a:p>
                      <a:pPr algn="ctr"/>
                      <a:endParaRPr lang="en-US" sz="2800" dirty="0">
                        <a:effectLst>
                          <a:outerShdw blurRad="38100" dist="38100" dir="2700000" algn="tl">
                            <a:srgbClr val="000000">
                              <a:alpha val="43137"/>
                            </a:srgbClr>
                          </a:outerShdw>
                        </a:effectLst>
                      </a:endParaRPr>
                    </a:p>
                    <a:p>
                      <a:pPr algn="ctr"/>
                      <a:r>
                        <a:rPr lang="en-US" sz="2800" dirty="0">
                          <a:effectLst>
                            <a:outerShdw blurRad="38100" dist="38100" dir="2700000" algn="tl">
                              <a:srgbClr val="000000">
                                <a:alpha val="43137"/>
                              </a:srgbClr>
                            </a:outerShdw>
                          </a:effectLst>
                        </a:rPr>
                        <a:t>What can you do with the accused student?</a:t>
                      </a:r>
                    </a:p>
                  </a:txBody>
                  <a:tcPr/>
                </a:tc>
                <a:tc>
                  <a:txBody>
                    <a:bodyPr/>
                    <a:lstStyle/>
                    <a:p>
                      <a:pPr algn="ctr"/>
                      <a:endParaRPr lang="en-US" sz="2800" dirty="0">
                        <a:effectLst>
                          <a:outerShdw blurRad="38100" dist="38100" dir="2700000" algn="tl">
                            <a:srgbClr val="000000">
                              <a:alpha val="43137"/>
                            </a:srgbClr>
                          </a:outerShdw>
                        </a:effectLst>
                      </a:endParaRPr>
                    </a:p>
                    <a:p>
                      <a:pPr algn="ctr"/>
                      <a:r>
                        <a:rPr lang="en-US" sz="2800" dirty="0">
                          <a:effectLst>
                            <a:outerShdw blurRad="38100" dist="38100" dir="2700000" algn="tl">
                              <a:srgbClr val="000000">
                                <a:alpha val="43137"/>
                              </a:srgbClr>
                            </a:outerShdw>
                          </a:effectLst>
                        </a:rPr>
                        <a:t>What can you do with the accused employee? </a:t>
                      </a:r>
                    </a:p>
                  </a:txBody>
                  <a:tcPr/>
                </a:tc>
                <a:extLst>
                  <a:ext uri="{0D108BD9-81ED-4DB2-BD59-A6C34878D82A}">
                    <a16:rowId xmlns:a16="http://schemas.microsoft.com/office/drawing/2014/main" val="3980650272"/>
                  </a:ext>
                </a:extLst>
              </a:tr>
            </a:tbl>
          </a:graphicData>
        </a:graphic>
      </p:graphicFrame>
    </p:spTree>
    <p:extLst>
      <p:ext uri="{BB962C8B-B14F-4D97-AF65-F5344CB8AC3E}">
        <p14:creationId xmlns:p14="http://schemas.microsoft.com/office/powerpoint/2010/main" val="331315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DEF60-AE8F-4D96-9F2B-EA8C3C3E0605}"/>
              </a:ext>
            </a:extLst>
          </p:cNvPr>
          <p:cNvSpPr>
            <a:spLocks noGrp="1"/>
          </p:cNvSpPr>
          <p:nvPr>
            <p:ph type="title"/>
          </p:nvPr>
        </p:nvSpPr>
        <p:spPr>
          <a:xfrm>
            <a:off x="4965430" y="629268"/>
            <a:ext cx="6586491" cy="1286160"/>
          </a:xfrm>
        </p:spPr>
        <p:txBody>
          <a:bodyPr anchor="b">
            <a:normAutofit/>
          </a:bodyPr>
          <a:lstStyle/>
          <a:p>
            <a:r>
              <a:rPr lang="en-US" dirty="0">
                <a:solidFill>
                  <a:srgbClr val="002060"/>
                </a:solidFill>
                <a:effectLst>
                  <a:outerShdw blurRad="38100" dist="38100" dir="2700000" algn="tl">
                    <a:srgbClr val="000000">
                      <a:alpha val="43137"/>
                    </a:srgbClr>
                  </a:outerShdw>
                </a:effectLst>
              </a:rPr>
              <a:t>Title IX – Investigations</a:t>
            </a:r>
          </a:p>
        </p:txBody>
      </p:sp>
      <p:sp>
        <p:nvSpPr>
          <p:cNvPr id="3" name="Content Placeholder 2">
            <a:extLst>
              <a:ext uri="{FF2B5EF4-FFF2-40B4-BE49-F238E27FC236}">
                <a16:creationId xmlns:a16="http://schemas.microsoft.com/office/drawing/2014/main" id="{AB6A8845-8801-4B1A-AFCE-A9FFD02D113F}"/>
              </a:ext>
            </a:extLst>
          </p:cNvPr>
          <p:cNvSpPr>
            <a:spLocks noGrp="1"/>
          </p:cNvSpPr>
          <p:nvPr>
            <p:ph idx="1"/>
          </p:nvPr>
        </p:nvSpPr>
        <p:spPr>
          <a:xfrm>
            <a:off x="4965431" y="2438400"/>
            <a:ext cx="6586489" cy="3785419"/>
          </a:xfrm>
        </p:spPr>
        <p:txBody>
          <a:bodyPr>
            <a:normAutofit/>
          </a:bodyPr>
          <a:lstStyle/>
          <a:p>
            <a:pPr marL="0" indent="0">
              <a:buNone/>
            </a:pPr>
            <a:endParaRPr lang="en-US" sz="2000" dirty="0"/>
          </a:p>
          <a:p>
            <a:pPr marL="0" indent="0">
              <a:buNone/>
            </a:pPr>
            <a:r>
              <a:rPr lang="en-US" dirty="0">
                <a:solidFill>
                  <a:srgbClr val="002060"/>
                </a:solidFill>
                <a:effectLst>
                  <a:outerShdw blurRad="38100" dist="38100" dir="2700000" algn="tl">
                    <a:srgbClr val="000000">
                      <a:alpha val="43137"/>
                    </a:srgbClr>
                  </a:outerShdw>
                </a:effectLst>
              </a:rPr>
              <a:t>After a formal complaint has been filed, an investigator needs to be assigned. </a:t>
            </a:r>
          </a:p>
          <a:p>
            <a:pPr marL="0" indent="0">
              <a:buNone/>
            </a:pPr>
            <a:endParaRPr lang="en-US" dirty="0">
              <a:solidFill>
                <a:srgbClr val="002060"/>
              </a:solidFill>
              <a:effectLst>
                <a:outerShdw blurRad="38100" dist="38100" dir="2700000" algn="tl">
                  <a:srgbClr val="000000">
                    <a:alpha val="43137"/>
                  </a:srgbClr>
                </a:outerShdw>
              </a:effectLst>
            </a:endParaRPr>
          </a:p>
          <a:p>
            <a:r>
              <a:rPr lang="en-US" i="1" dirty="0">
                <a:solidFill>
                  <a:srgbClr val="002060"/>
                </a:solidFill>
                <a:effectLst>
                  <a:outerShdw blurRad="38100" dist="38100" dir="2700000" algn="tl">
                    <a:srgbClr val="000000">
                      <a:alpha val="43137"/>
                    </a:srgbClr>
                  </a:outerShdw>
                </a:effectLst>
              </a:rPr>
              <a:t>Has he/she been properly trained?</a:t>
            </a:r>
          </a:p>
          <a:p>
            <a:endParaRPr lang="en-US" i="1" dirty="0">
              <a:solidFill>
                <a:srgbClr val="002060"/>
              </a:solidFill>
              <a:effectLst>
                <a:outerShdw blurRad="38100" dist="38100" dir="2700000" algn="tl">
                  <a:srgbClr val="000000">
                    <a:alpha val="43137"/>
                  </a:srgbClr>
                </a:outerShdw>
              </a:effectLst>
            </a:endParaRPr>
          </a:p>
          <a:p>
            <a:r>
              <a:rPr lang="en-US" i="1" dirty="0">
                <a:solidFill>
                  <a:srgbClr val="002060"/>
                </a:solidFill>
                <a:effectLst>
                  <a:outerShdw blurRad="38100" dist="38100" dir="2700000" algn="tl">
                    <a:srgbClr val="000000">
                      <a:alpha val="43137"/>
                    </a:srgbClr>
                  </a:outerShdw>
                </a:effectLst>
              </a:rPr>
              <a:t>Does he/she have any conflicts?</a:t>
            </a:r>
          </a:p>
        </p:txBody>
      </p:sp>
      <p:pic>
        <p:nvPicPr>
          <p:cNvPr id="5" name="Picture 4">
            <a:extLst>
              <a:ext uri="{FF2B5EF4-FFF2-40B4-BE49-F238E27FC236}">
                <a16:creationId xmlns:a16="http://schemas.microsoft.com/office/drawing/2014/main" id="{0BC47E0D-D6B3-4F7E-B03F-6724A7417535}"/>
              </a:ext>
              <a:ext uri="{C183D7F6-B498-43B3-948B-1728B52AA6E4}">
                <adec:decorative xmlns:adec="http://schemas.microsoft.com/office/drawing/2017/decorative" val="1"/>
              </a:ext>
            </a:extLst>
          </p:cNvPr>
          <p:cNvPicPr>
            <a:picLocks noChangeAspect="1"/>
          </p:cNvPicPr>
          <p:nvPr/>
        </p:nvPicPr>
        <p:blipFill rotWithShape="1">
          <a:blip r:embed="rId2"/>
          <a:srcRect l="15725" r="43043"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4E2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476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896</Words>
  <Application>Microsoft Macintosh PowerPoint</Application>
  <PresentationFormat>Widescreen</PresentationFormat>
  <Paragraphs>102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Wingdings</vt:lpstr>
      <vt:lpstr>Office Theme</vt:lpstr>
      <vt:lpstr>Complaint, Grievance &amp; Investigative Process</vt:lpstr>
      <vt:lpstr>Title IX – Complaints</vt:lpstr>
      <vt:lpstr>Title IX – Complaints / Grievances</vt:lpstr>
      <vt:lpstr>Title IX – Complaints &amp; Grievances</vt:lpstr>
      <vt:lpstr>Title IX –– Complaints + Grievances</vt:lpstr>
      <vt:lpstr>Title IX:  Complaints / Grievances</vt:lpstr>
      <vt:lpstr>Title IX: Complaints &amp; Grievances</vt:lpstr>
      <vt:lpstr>Title IX –– Complaints / Grievances</vt:lpstr>
      <vt:lpstr>Title IX – Investigations</vt:lpstr>
      <vt:lpstr>Title IX: Investigations</vt:lpstr>
      <vt:lpstr>Title IX –– Investigations</vt:lpstr>
      <vt:lpstr>Title IX. Investigations</vt:lpstr>
      <vt:lpstr>Title IX … Investigations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Complaint, Grievance &amp; Investigative Process</dc:title>
  <dc:creator>Chris W. McCarty</dc:creator>
  <cp:lastModifiedBy>Microsoft Office User</cp:lastModifiedBy>
  <cp:revision>15</cp:revision>
  <dcterms:created xsi:type="dcterms:W3CDTF">2020-09-09T16:59:16Z</dcterms:created>
  <dcterms:modified xsi:type="dcterms:W3CDTF">2022-10-21T19:20:17Z</dcterms:modified>
</cp:coreProperties>
</file>