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7772400" cy="10058400"/>
  <p:notesSz cx="6858000" cy="9144000"/>
  <p:embeddedFontLst>
    <p:embeddedFont>
      <p:font typeface="Alegreya" pitchFamily="2" charset="0"/>
      <p:regular r:id="rId8"/>
      <p:bold r:id="rId9"/>
      <p:italic r:id="rId10"/>
      <p:boldItalic r:id="rId11"/>
    </p:embeddedFont>
    <p:embeddedFont>
      <p:font typeface="Amatic SC" pitchFamily="2" charset="-79"/>
      <p:regular r:id="rId12"/>
      <p:bold r:id="rId13"/>
    </p:embeddedFont>
    <p:embeddedFont>
      <p:font typeface="Bree Serif" panose="02000503040000020004" pitchFamily="2" charset="77"/>
      <p:regular r:id="rId14"/>
    </p:embeddedFont>
    <p:embeddedFont>
      <p:font typeface="Georgia" panose="02040502050405020303" pitchFamily="18" charset="0"/>
      <p:regular r:id="rId15"/>
      <p:bold r:id="rId16"/>
      <p:italic r:id="rId17"/>
      <p:boldItalic r:id="rId18"/>
    </p:embeddedFont>
    <p:embeddedFont>
      <p:font typeface="Merriweather" pitchFamily="2" charset="77"/>
      <p:regular r:id="rId19"/>
      <p:bold r:id="rId20"/>
      <p:italic r:id="rId21"/>
      <p:boldItalic r:id="rId22"/>
    </p:embeddedFont>
    <p:embeddedFont>
      <p:font typeface="Oswald" panose="02000506000000020004" pitchFamily="2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643"/>
  </p:normalViewPr>
  <p:slideViewPr>
    <p:cSldViewPr snapToGrid="0">
      <p:cViewPr varScale="1">
        <p:scale>
          <a:sx n="81" d="100"/>
          <a:sy n="81" d="100"/>
        </p:scale>
        <p:origin x="2752" y="20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e325b479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e325b479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5e325b479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5e325b479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e325b479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e325b4798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e325b479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e325b479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l="3306" b="1999"/>
          <a:stretch/>
        </p:blipFill>
        <p:spPr>
          <a:xfrm>
            <a:off x="-12" y="19425"/>
            <a:ext cx="7946823" cy="1017192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2971801" y="941512"/>
            <a:ext cx="4024799" cy="19716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s-ES" sz="2000" dirty="0">
                <a:solidFill>
                  <a:schemeClr val="bg1"/>
                </a:solidFill>
              </a:rPr>
              <a:t>Escuela secundaria de Monterey</a:t>
            </a:r>
            <a:endParaRPr sz="2000" dirty="0">
              <a:solidFill>
                <a:schemeClr val="bg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2022-23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lvl="0" algn="ctr"/>
            <a:r>
              <a:rPr lang="es-ES" sz="1600" dirty="0">
                <a:solidFill>
                  <a:schemeClr val="bg1"/>
                </a:solidFill>
              </a:rPr>
              <a:t>Plan de participación familiar para el éxito estudiantil compartido</a:t>
            </a:r>
          </a:p>
          <a:p>
            <a:pPr lvl="0" algn="ctr"/>
            <a:endParaRPr lang="es-ES" sz="1600" dirty="0">
              <a:solidFill>
                <a:schemeClr val="bg1"/>
              </a:solidFill>
            </a:endParaRPr>
          </a:p>
          <a:p>
            <a:pPr lvl="0" algn="ctr"/>
            <a:r>
              <a:rPr lang="es-ES" sz="1600" dirty="0">
                <a:solidFill>
                  <a:schemeClr val="bg1"/>
                </a:solidFill>
              </a:rPr>
              <a:t>Plan revisado abril / 2021</a:t>
            </a:r>
            <a:endParaRPr sz="1600" dirty="0">
              <a:solidFill>
                <a:schemeClr val="bg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851700" y="3196763"/>
            <a:ext cx="2872500" cy="591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b="1" dirty="0" err="1">
                <a:latin typeface="Alegreya"/>
                <a:ea typeface="Alegreya"/>
                <a:cs typeface="Alegreya"/>
                <a:sym typeface="Alegreya"/>
              </a:rPr>
              <a:t>Qué</a:t>
            </a:r>
            <a:r>
              <a:rPr lang="en-US" b="1" dirty="0">
                <a:latin typeface="Alegreya"/>
                <a:ea typeface="Alegreya"/>
                <a:cs typeface="Alegreya"/>
                <a:sym typeface="Alegreya"/>
              </a:rPr>
              <a:t> </a:t>
            </a:r>
            <a:r>
              <a:rPr lang="en-US" b="1" dirty="0" err="1">
                <a:latin typeface="Alegreya"/>
                <a:ea typeface="Alegreya"/>
                <a:cs typeface="Alegreya"/>
                <a:sym typeface="Alegreya"/>
              </a:rPr>
              <a:t>es</a:t>
            </a:r>
            <a:r>
              <a:rPr lang="en-US" b="1" dirty="0">
                <a:latin typeface="Alegreya"/>
                <a:ea typeface="Alegreya"/>
                <a:cs typeface="Alegreya"/>
                <a:sym typeface="Alegreya"/>
              </a:rPr>
              <a:t> </a:t>
            </a:r>
            <a:r>
              <a:rPr lang="en-US" b="1" dirty="0" err="1">
                <a:latin typeface="Alegreya"/>
                <a:ea typeface="Alegreya"/>
                <a:cs typeface="Alegreya"/>
                <a:sym typeface="Alegreya"/>
              </a:rPr>
              <a:t>ésto</a:t>
            </a:r>
            <a:r>
              <a:rPr lang="en" b="1" dirty="0">
                <a:latin typeface="Alegreya"/>
                <a:ea typeface="Alegreya"/>
                <a:cs typeface="Alegreya"/>
                <a:sym typeface="Alegreya"/>
              </a:rPr>
              <a:t>?</a:t>
            </a:r>
            <a:endParaRPr b="1" dirty="0">
              <a:latin typeface="Alegreya"/>
              <a:ea typeface="Alegreya"/>
              <a:cs typeface="Alegreya"/>
              <a:sym typeface="Alegreya"/>
            </a:endParaRPr>
          </a:p>
          <a:p>
            <a:pPr lvl="0" algn="ctr"/>
            <a:r>
              <a:rPr lang="es-ES" sz="1200" dirty="0">
                <a:latin typeface="Alegreya"/>
                <a:ea typeface="Alegreya"/>
                <a:cs typeface="Alegreya"/>
                <a:sym typeface="Alegreya"/>
              </a:rPr>
              <a:t>Este es un plan que describe cómo Monterey High </a:t>
            </a:r>
            <a:r>
              <a:rPr lang="es-ES" sz="1200" dirty="0" err="1">
                <a:latin typeface="Alegreya"/>
                <a:ea typeface="Alegreya"/>
                <a:cs typeface="Alegreya"/>
                <a:sym typeface="Alegreya"/>
              </a:rPr>
              <a:t>School</a:t>
            </a:r>
            <a:r>
              <a:rPr lang="es-ES" sz="1200" dirty="0">
                <a:latin typeface="Alegreya"/>
                <a:ea typeface="Alegreya"/>
                <a:cs typeface="Alegreya"/>
                <a:sym typeface="Alegreya"/>
              </a:rPr>
              <a:t> (MHS) brindará oportunidades para mejorar la participación familiar para apoyar el aprendizaje de los estudiantes. MHS valora las contribuciones y la participación de las familias para establecer una asociación equitativa para el objetivo común de mejorar el rendimiento estudiantil. Este plan describe las diferentes formas en que Monterey High </a:t>
            </a:r>
            <a:r>
              <a:rPr lang="es-ES" sz="1200" dirty="0" err="1">
                <a:latin typeface="Alegreya"/>
                <a:ea typeface="Alegreya"/>
                <a:cs typeface="Alegreya"/>
                <a:sym typeface="Alegreya"/>
              </a:rPr>
              <a:t>School</a:t>
            </a:r>
            <a:r>
              <a:rPr lang="es-ES" sz="1200" dirty="0">
                <a:latin typeface="Alegreya"/>
                <a:ea typeface="Alegreya"/>
                <a:cs typeface="Alegreya"/>
                <a:sym typeface="Alegreya"/>
              </a:rPr>
              <a:t> apoyará la participación familiar y cómo las familias pueden ayudar a planificar y participar en actividades y eventos para promover el aprendizaje de los estudiantes en la escuela y en el hogar.</a:t>
            </a:r>
            <a:r>
              <a:rPr lang="en" sz="1200" dirty="0">
                <a:latin typeface="Alegreya"/>
                <a:ea typeface="Alegreya"/>
                <a:cs typeface="Alegreya"/>
                <a:sym typeface="Alegreya"/>
              </a:rPr>
              <a:t> </a:t>
            </a:r>
            <a:endParaRPr sz="1200" dirty="0">
              <a:latin typeface="Alegreya"/>
              <a:ea typeface="Alegreya"/>
              <a:cs typeface="Alegreya"/>
              <a:sym typeface="Alegreya"/>
            </a:endParaRPr>
          </a:p>
          <a:p>
            <a:pPr lvl="0" algn="ctr"/>
            <a:r>
              <a:rPr lang="en-US" b="1" dirty="0">
                <a:latin typeface="Alegreya"/>
                <a:ea typeface="Alegreya"/>
                <a:cs typeface="Alegreya"/>
                <a:sym typeface="Alegreya"/>
              </a:rPr>
              <a:t>¿</a:t>
            </a:r>
            <a:r>
              <a:rPr lang="en-US" b="1" dirty="0" err="1">
                <a:latin typeface="Alegreya"/>
                <a:ea typeface="Alegreya"/>
                <a:cs typeface="Alegreya"/>
                <a:sym typeface="Alegreya"/>
              </a:rPr>
              <a:t>Cómo</a:t>
            </a:r>
            <a:r>
              <a:rPr lang="en-US" b="1" dirty="0">
                <a:latin typeface="Alegreya"/>
                <a:ea typeface="Alegreya"/>
                <a:cs typeface="Alegreya"/>
                <a:sym typeface="Alegreya"/>
              </a:rPr>
              <a:t> se </a:t>
            </a:r>
            <a:r>
              <a:rPr lang="en-US" b="1" dirty="0" err="1">
                <a:latin typeface="Alegreya"/>
                <a:ea typeface="Alegreya"/>
                <a:cs typeface="Alegreya"/>
                <a:sym typeface="Alegreya"/>
              </a:rPr>
              <a:t>revisa</a:t>
            </a:r>
            <a:r>
              <a:rPr lang="en-US" b="1" dirty="0">
                <a:latin typeface="Alegreya"/>
                <a:ea typeface="Alegreya"/>
                <a:cs typeface="Alegreya"/>
                <a:sym typeface="Alegreya"/>
              </a:rPr>
              <a:t> </a:t>
            </a:r>
            <a:r>
              <a:rPr lang="en-US" b="1" dirty="0" err="1">
                <a:latin typeface="Alegreya"/>
                <a:ea typeface="Alegreya"/>
                <a:cs typeface="Alegreya"/>
                <a:sym typeface="Alegreya"/>
              </a:rPr>
              <a:t>esto</a:t>
            </a:r>
            <a:r>
              <a:rPr lang="en-US" b="1" dirty="0">
                <a:latin typeface="Alegreya"/>
                <a:ea typeface="Alegreya"/>
                <a:cs typeface="Alegreya"/>
                <a:sym typeface="Alegreya"/>
              </a:rPr>
              <a:t>?</a:t>
            </a:r>
            <a:endParaRPr b="1" dirty="0">
              <a:latin typeface="Alegreya"/>
              <a:ea typeface="Alegreya"/>
              <a:cs typeface="Alegreya"/>
              <a:sym typeface="Alegreya"/>
            </a:endParaRPr>
          </a:p>
          <a:p>
            <a:pPr lvl="0" algn="ctr"/>
            <a:r>
              <a:rPr lang="es-ES" sz="1200" dirty="0">
                <a:latin typeface="Alegreya"/>
                <a:ea typeface="Alegreya"/>
                <a:cs typeface="Alegreya"/>
                <a:sym typeface="Alegreya"/>
              </a:rPr>
              <a:t>Monterey High </a:t>
            </a:r>
            <a:r>
              <a:rPr lang="es-ES" sz="1200" dirty="0" err="1">
                <a:latin typeface="Alegreya"/>
                <a:ea typeface="Alegreya"/>
                <a:cs typeface="Alegreya"/>
                <a:sym typeface="Alegreya"/>
              </a:rPr>
              <a:t>School</a:t>
            </a:r>
            <a:r>
              <a:rPr lang="es-ES" sz="1200" dirty="0">
                <a:latin typeface="Alegreya"/>
                <a:ea typeface="Alegreya"/>
                <a:cs typeface="Alegreya"/>
                <a:sym typeface="Alegreya"/>
              </a:rPr>
              <a:t> invita a familias, maestros y miembros de la comunidad a reuniones de participación familiar durante todo el año para revisar y modificar este plan, el pacto entre la familia y la escuela y el presupuesto de participación familiar. Además, las aportaciones y comentarios de la familia con respecto a este plan son bienvenidos durante el año escolar a través de la encuesta familiar que se distribuye en línea y mediante copias impresas. El plan está publicado en el sitio web de nuestra escuela para que las familias lo revisen durante el año escolar.</a:t>
            </a:r>
            <a:endParaRPr sz="1200" dirty="0"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228950" y="8200800"/>
            <a:ext cx="24765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Bree Serif"/>
                <a:ea typeface="Bree Serif"/>
                <a:cs typeface="Bree Serif"/>
                <a:sym typeface="Bree Serif"/>
              </a:rPr>
              <a:t>Monterey High School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Bree Serif"/>
                <a:ea typeface="Bree Serif"/>
                <a:cs typeface="Bree Serif"/>
                <a:sym typeface="Bree Serif"/>
              </a:rPr>
              <a:t>Mrs. Sonja Farley,  Principal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Bree Serif"/>
                <a:ea typeface="Bree Serif"/>
                <a:cs typeface="Bree Serif"/>
                <a:sym typeface="Bree Serif"/>
              </a:rPr>
              <a:t>710 East Commercial Avenue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Bree Serif"/>
                <a:ea typeface="Bree Serif"/>
                <a:cs typeface="Bree Serif"/>
                <a:sym typeface="Bree Serif"/>
              </a:rPr>
              <a:t>Monterey, Tn 38574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Bree Serif"/>
                <a:ea typeface="Bree Serif"/>
                <a:cs typeface="Bree Serif"/>
                <a:sym typeface="Bree Serif"/>
              </a:rPr>
              <a:t>http://www.montereywildcats.org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851700" y="2930710"/>
            <a:ext cx="61449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s-ES" sz="2000" b="1" dirty="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Plan escolar para el rendimiento estudiantil compartido</a:t>
            </a:r>
            <a:endParaRPr sz="2000" dirty="0"/>
          </a:p>
        </p:txBody>
      </p:sp>
      <p:sp>
        <p:nvSpPr>
          <p:cNvPr id="59" name="Google Shape;59;p13"/>
          <p:cNvSpPr txBox="1"/>
          <p:nvPr/>
        </p:nvSpPr>
        <p:spPr>
          <a:xfrm>
            <a:off x="3912000" y="3483372"/>
            <a:ext cx="3110400" cy="14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US" b="1" dirty="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¿</a:t>
            </a:r>
            <a:r>
              <a:rPr lang="en-US" b="1" dirty="0" err="1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Dónde</a:t>
            </a:r>
            <a:r>
              <a:rPr lang="en-US" b="1" dirty="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está</a:t>
            </a:r>
            <a:r>
              <a:rPr lang="en-US" b="1" dirty="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esto</a:t>
            </a:r>
            <a:r>
              <a:rPr lang="en-US" b="1" dirty="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disponible</a:t>
            </a:r>
            <a:r>
              <a:rPr lang="en-US" b="1" dirty="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?</a:t>
            </a:r>
            <a:endParaRPr b="1" dirty="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lvl="0" algn="ctr">
              <a:buClr>
                <a:schemeClr val="dk1"/>
              </a:buClr>
              <a:buSzPts val="1100"/>
            </a:pPr>
            <a:r>
              <a:rPr lang="es-ES" sz="1200" dirty="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Al comienzo del año, el plan se entrega a todos los estudiantes. El plan también se publica en el sitio web de la escuela y en las redes sociales. Las familias también pueden obtener una copia del plan en el Centro de recursos de MHS o en el vestíbulo principal de MHS.</a:t>
            </a:r>
            <a:r>
              <a:rPr lang="en" sz="1200" dirty="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.</a:t>
            </a:r>
            <a:endParaRPr sz="1200" dirty="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60" name="Google Shape;60;p13"/>
          <p:cNvSpPr txBox="1"/>
          <p:nvPr/>
        </p:nvSpPr>
        <p:spPr>
          <a:xfrm>
            <a:off x="3990900" y="7095900"/>
            <a:ext cx="2952600" cy="952500"/>
          </a:xfrm>
          <a:prstGeom prst="rect">
            <a:avLst/>
          </a:prstGeom>
          <a:solidFill>
            <a:srgbClr val="8E7CC3"/>
          </a:solidFill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s-ES" sz="1800" b="1" dirty="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Cuando los estudiantes, las escuelas, las familias y las comunidades se unen:</a:t>
            </a:r>
          </a:p>
          <a:p>
            <a:pPr lvl="0" algn="ctr"/>
            <a:r>
              <a:rPr lang="es-ES" sz="1800" b="1" dirty="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PODEMOS lograr nuestras metas</a:t>
            </a:r>
            <a:r>
              <a:rPr lang="en" sz="1800" b="1" dirty="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!</a:t>
            </a:r>
            <a:endParaRPr sz="1800" b="1" dirty="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-6243150" y="770750"/>
            <a:ext cx="6243000" cy="7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3860400" y="5180683"/>
            <a:ext cx="3000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b="1" dirty="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Para </a:t>
            </a:r>
            <a:r>
              <a:rPr lang="en-US" b="1" dirty="0" err="1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quien</a:t>
            </a:r>
            <a:r>
              <a:rPr lang="en-US" b="1" dirty="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es</a:t>
            </a:r>
            <a:r>
              <a:rPr lang="en-US" b="1" dirty="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esto</a:t>
            </a:r>
            <a:r>
              <a:rPr lang="en" b="1" dirty="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?</a:t>
            </a:r>
            <a:endParaRPr b="1" dirty="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lvl="0" algn="ctr"/>
            <a:r>
              <a:rPr lang="es-ES" sz="1200" dirty="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Se anima e invita a los estudiantes y las familias a participar plenamente en las oportunidades descritas en este plan. Monterey High </a:t>
            </a:r>
            <a:r>
              <a:rPr lang="es-ES" sz="1200" dirty="0" err="1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School</a:t>
            </a:r>
            <a:r>
              <a:rPr lang="es-ES" sz="1200" dirty="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 brindará asistencia completa para la participación de los padres y miembros de la familia con inglés limitado, con discapacidades y de niños migratorios.</a:t>
            </a:r>
            <a:endParaRPr sz="1200" dirty="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0150" y="927864"/>
            <a:ext cx="1811651" cy="209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/>
          </a:blip>
          <a:srcRect l="3306" b="1999"/>
          <a:stretch/>
        </p:blipFill>
        <p:spPr>
          <a:xfrm>
            <a:off x="-12" y="-56775"/>
            <a:ext cx="7946823" cy="10171927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762000" y="857250"/>
            <a:ext cx="6248400" cy="53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2000" b="1" dirty="0" err="1">
                <a:latin typeface="Alegreya"/>
                <a:ea typeface="Alegreya"/>
                <a:cs typeface="Alegreya"/>
                <a:sym typeface="Alegreya"/>
              </a:rPr>
              <a:t>Compromiso</a:t>
            </a:r>
            <a:r>
              <a:rPr lang="en-US" sz="2000" b="1" dirty="0">
                <a:latin typeface="Alegreya"/>
                <a:ea typeface="Alegreya"/>
                <a:cs typeface="Alegreya"/>
                <a:sym typeface="Alegreya"/>
              </a:rPr>
              <a:t> familiar</a:t>
            </a:r>
          </a:p>
          <a:p>
            <a:pPr lvl="0" algn="ctr"/>
            <a:r>
              <a:rPr lang="es-ES" dirty="0">
                <a:latin typeface="Alegreya"/>
                <a:ea typeface="Alegreya"/>
                <a:cs typeface="Alegreya"/>
                <a:sym typeface="Alegreya"/>
              </a:rPr>
              <a:t>Monterey High </a:t>
            </a:r>
            <a:r>
              <a:rPr lang="es-ES" dirty="0" err="1">
                <a:latin typeface="Alegreya"/>
                <a:ea typeface="Alegreya"/>
                <a:cs typeface="Alegreya"/>
                <a:sym typeface="Alegreya"/>
              </a:rPr>
              <a:t>School</a:t>
            </a:r>
            <a:r>
              <a:rPr lang="es-ES" dirty="0">
                <a:latin typeface="Alegreya"/>
                <a:ea typeface="Alegreya"/>
                <a:cs typeface="Alegreya"/>
                <a:sym typeface="Alegreya"/>
              </a:rPr>
              <a:t> cree que la participación familiar es la participación de los miembros de la familia en una comunicación regular, bidireccional y significativa que involucra el aprendizaje académico de los estudiantes y otras actividades escolares. La participación familiar debe garantizar lo siguiente</a:t>
            </a:r>
            <a:r>
              <a:rPr lang="en" dirty="0">
                <a:latin typeface="Alegreya"/>
                <a:ea typeface="Alegreya"/>
                <a:cs typeface="Alegreya"/>
                <a:sym typeface="Alegreya"/>
              </a:rPr>
              <a:t>: </a:t>
            </a:r>
            <a:endParaRPr dirty="0"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17500">
              <a:buSzPts val="1400"/>
              <a:buFont typeface="Alegreya"/>
              <a:buChar char="●"/>
            </a:pPr>
            <a:r>
              <a:rPr lang="es-ES" dirty="0">
                <a:latin typeface="Alegreya"/>
                <a:ea typeface="Alegreya"/>
                <a:cs typeface="Alegreya"/>
                <a:sym typeface="Alegreya"/>
              </a:rPr>
              <a:t>Que las familias jueguen un papel integral en ayudar al aprendizaje de sus hijos.</a:t>
            </a:r>
          </a:p>
          <a:p>
            <a:pPr marL="457200" lvl="0" indent="-317500">
              <a:buSzPts val="1400"/>
              <a:buFont typeface="Alegreya"/>
              <a:buChar char="●"/>
            </a:pPr>
            <a:r>
              <a:rPr lang="es-ES" dirty="0">
                <a:latin typeface="Alegreya"/>
                <a:ea typeface="Alegreya"/>
                <a:cs typeface="Alegreya"/>
                <a:sym typeface="Alegreya"/>
              </a:rPr>
              <a:t>Que se aliente a las familias a participar activamente en la educación de sus hijos en la escuela.</a:t>
            </a:r>
          </a:p>
          <a:p>
            <a:pPr marL="457200" lvl="0" indent="-317500">
              <a:buSzPts val="1400"/>
              <a:buFont typeface="Alegreya"/>
              <a:buChar char="●"/>
            </a:pPr>
            <a:r>
              <a:rPr lang="es-ES" dirty="0">
                <a:latin typeface="Alegreya"/>
                <a:ea typeface="Alegreya"/>
                <a:cs typeface="Alegreya"/>
                <a:sym typeface="Alegreya"/>
              </a:rPr>
              <a:t>Que las familias sean socios en la educación de sus hijos y se incluyan, según sea necesario, en la toma de decisiones y en los comités asesores para ayudar en la educación de sus hijos.</a:t>
            </a:r>
            <a:endParaRPr sz="1600" dirty="0"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762000" y="4020950"/>
            <a:ext cx="6248400" cy="3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s-ES" sz="2000" b="1" dirty="0">
                <a:latin typeface="Alegreya"/>
                <a:ea typeface="Alegreya"/>
                <a:cs typeface="Alegreya"/>
                <a:sym typeface="Alegreya"/>
              </a:rPr>
              <a:t>Pacto entre la familia y la escuela</a:t>
            </a:r>
          </a:p>
          <a:p>
            <a:pPr lvl="0" algn="ctr"/>
            <a:r>
              <a:rPr lang="es-ES" dirty="0">
                <a:latin typeface="Alegreya"/>
                <a:ea typeface="Alegreya"/>
                <a:cs typeface="Alegreya"/>
                <a:sym typeface="Alegreya"/>
              </a:rPr>
              <a:t>Como parte de este plan, Monterey High </a:t>
            </a:r>
            <a:r>
              <a:rPr lang="es-ES" dirty="0" err="1">
                <a:latin typeface="Alegreya"/>
                <a:ea typeface="Alegreya"/>
                <a:cs typeface="Alegreya"/>
                <a:sym typeface="Alegreya"/>
              </a:rPr>
              <a:t>School</a:t>
            </a:r>
            <a:r>
              <a:rPr lang="es-ES" dirty="0">
                <a:latin typeface="Alegreya"/>
                <a:ea typeface="Alegreya"/>
                <a:cs typeface="Alegreya"/>
                <a:sym typeface="Alegreya"/>
              </a:rPr>
              <a:t> y nuestras familias desarrollarán un pacto entre la familia y la escuela. Un pacto es un acuerdo escrito que las familias, los maestros y los estudiantes desarrollan conjuntamente para explicar cómo todos trabajarán juntos para asegurar el éxito académico de los estudiantes. El pacto será revisado y actualizado anualmente en base a los comentarios de las familias, estudiantes y maestros durante varios eventos y a través de la Encuesta Anual para Familias. El pacto entre la familia y la escuela se puede ver en nuestro sitio web y en nuestra página de Facebook. Además, las copias se encuentran en la oficina principal, el Centro de Recursos de MHS, y la información sobre nuestro Pacto entre la Familia y la Escuela está en Instagram. Si desea proporcionar comentarios sobre el compacto en cualquier momento durante el año, comuníquese con la directora de MHS, </a:t>
            </a:r>
            <a:r>
              <a:rPr lang="es-ES" dirty="0" err="1">
                <a:latin typeface="Alegreya"/>
                <a:ea typeface="Alegreya"/>
                <a:cs typeface="Alegreya"/>
                <a:sym typeface="Alegreya"/>
              </a:rPr>
              <a:t>Sonja</a:t>
            </a:r>
            <a:r>
              <a:rPr lang="es-ES" dirty="0">
                <a:latin typeface="Alegreya"/>
                <a:ea typeface="Alegreya"/>
                <a:cs typeface="Alegreya"/>
                <a:sym typeface="Alegreya"/>
              </a:rPr>
              <a:t> </a:t>
            </a:r>
            <a:r>
              <a:rPr lang="es-ES" dirty="0" err="1">
                <a:latin typeface="Alegreya"/>
                <a:ea typeface="Alegreya"/>
                <a:cs typeface="Alegreya"/>
                <a:sym typeface="Alegreya"/>
              </a:rPr>
              <a:t>Farley</a:t>
            </a:r>
            <a:r>
              <a:rPr lang="es-ES" dirty="0">
                <a:latin typeface="Alegreya"/>
                <a:ea typeface="Alegreya"/>
                <a:cs typeface="Alegreya"/>
                <a:sym typeface="Alegreya"/>
              </a:rPr>
              <a:t>, al (931) 839-2970 -Ext. 2601 o envíe un correo electrónico a </a:t>
            </a:r>
            <a:r>
              <a:rPr lang="en" dirty="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farleys1@pcsstn.com. </a:t>
            </a:r>
            <a:endParaRPr sz="1600" dirty="0">
              <a:latin typeface="Alegreya"/>
              <a:ea typeface="Alegreya"/>
              <a:cs typeface="Alegreya"/>
              <a:sym typeface="Alegreya"/>
            </a:endParaRPr>
          </a:p>
        </p:txBody>
      </p:sp>
      <p:cxnSp>
        <p:nvCxnSpPr>
          <p:cNvPr id="71" name="Google Shape;71;p14"/>
          <p:cNvCxnSpPr/>
          <p:nvPr/>
        </p:nvCxnSpPr>
        <p:spPr>
          <a:xfrm rot="10800000" flipH="1">
            <a:off x="1238250" y="3820083"/>
            <a:ext cx="5572200" cy="384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dashDot"/>
            <a:round/>
            <a:headEnd type="none" w="med" len="med"/>
            <a:tailEnd type="none" w="med" len="med"/>
          </a:ln>
        </p:spPr>
      </p:cxnSp>
      <p:pic>
        <p:nvPicPr>
          <p:cNvPr id="72" name="Google Shape;72;p14"/>
          <p:cNvPicPr preferRelativeResize="0"/>
          <p:nvPr/>
        </p:nvPicPr>
        <p:blipFill rotWithShape="1">
          <a:blip r:embed="rId4">
            <a:alphaModFix/>
          </a:blip>
          <a:srcRect l="10045" t="68613" r="12024" b="7911"/>
          <a:stretch/>
        </p:blipFill>
        <p:spPr>
          <a:xfrm>
            <a:off x="2055050" y="6936051"/>
            <a:ext cx="3536050" cy="24981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5"/>
          <p:cNvPicPr preferRelativeResize="0"/>
          <p:nvPr/>
        </p:nvPicPr>
        <p:blipFill rotWithShape="1">
          <a:blip r:embed="rId3">
            <a:alphaModFix/>
          </a:blip>
          <a:srcRect l="3306" b="1999"/>
          <a:stretch/>
        </p:blipFill>
        <p:spPr>
          <a:xfrm>
            <a:off x="-12" y="-56775"/>
            <a:ext cx="7946823" cy="10171927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3409950" y="733649"/>
            <a:ext cx="3571800" cy="8591326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s-ES" sz="1200" dirty="0">
                <a:latin typeface="Georgia"/>
                <a:ea typeface="Georgia"/>
                <a:cs typeface="Georgia"/>
                <a:sym typeface="Georgia"/>
              </a:rPr>
              <a:t>Monterey High </a:t>
            </a:r>
            <a:r>
              <a:rPr lang="es-ES" sz="1200" dirty="0" err="1">
                <a:latin typeface="Georgia"/>
                <a:ea typeface="Georgia"/>
                <a:cs typeface="Georgia"/>
                <a:sym typeface="Georgia"/>
              </a:rPr>
              <a:t>School</a:t>
            </a:r>
            <a:r>
              <a:rPr lang="es-ES" sz="1200" dirty="0">
                <a:latin typeface="Georgia"/>
                <a:ea typeface="Georgia"/>
                <a:cs typeface="Georgia"/>
                <a:sym typeface="Georgia"/>
              </a:rPr>
              <a:t> tomará las siguientes medidas para empoderar y apoyar a los padres y miembros de la familia como una base importante de nuestra escuela a fin de fortalecer la escuela y promover el rendimiento académico.</a:t>
            </a:r>
            <a:endParaRPr sz="1200" dirty="0">
              <a:latin typeface="Georgia"/>
              <a:ea typeface="Georgia"/>
              <a:cs typeface="Georgia"/>
              <a:sym typeface="Georgia"/>
            </a:endParaRPr>
          </a:p>
          <a:p>
            <a:pPr lvl="0"/>
            <a:r>
              <a:rPr lang="en-US" sz="1200" dirty="0" err="1">
                <a:latin typeface="Georgia"/>
                <a:ea typeface="Georgia"/>
                <a:cs typeface="Georgia"/>
                <a:sym typeface="Georgia"/>
              </a:rPr>
              <a:t>Metas</a:t>
            </a:r>
            <a:r>
              <a:rPr lang="en" sz="1200" dirty="0">
                <a:latin typeface="Georgia"/>
                <a:ea typeface="Georgia"/>
                <a:cs typeface="Georgia"/>
                <a:sym typeface="Georgia"/>
              </a:rPr>
              <a:t>:</a:t>
            </a:r>
            <a:endParaRPr sz="1200" dirty="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4800">
              <a:buSzPts val="1200"/>
              <a:buFont typeface="Georgia"/>
              <a:buChar char="❖"/>
            </a:pPr>
            <a:r>
              <a:rPr lang="es-ES" sz="1200" dirty="0">
                <a:latin typeface="Georgia"/>
                <a:ea typeface="Georgia"/>
                <a:cs typeface="Georgia"/>
                <a:sym typeface="Georgia"/>
              </a:rPr>
              <a:t>Asegúrese de que toda la información relacionada con los programas escolares y familiares, las reuniones y otras actividades se publique tanto en inglés como en español, se publique en el sitio web de la escuela y se envíe a casa según sea necesario.</a:t>
            </a:r>
            <a:endParaRPr sz="12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4800">
              <a:buSzPts val="1200"/>
              <a:buFont typeface="Georgia"/>
              <a:buChar char="❖"/>
            </a:pPr>
            <a:r>
              <a:rPr lang="es-ES" sz="1200" dirty="0">
                <a:latin typeface="Georgia"/>
                <a:ea typeface="Georgia"/>
                <a:cs typeface="Georgia"/>
                <a:sym typeface="Georgia"/>
              </a:rPr>
              <a:t>Promover y apoyar la dinámica familiar responsable proporcionando recursos como libros, revistas y otras herramientas informativas. Estos recursos se pueden encontrar en el vestíbulo principal de MHS, así como materiales adicionales ubicados en el Centro de recursos de MHS.</a:t>
            </a:r>
            <a:endParaRPr sz="12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4800">
              <a:buSzPts val="1200"/>
              <a:buFont typeface="Georgia"/>
              <a:buChar char="❖"/>
            </a:pPr>
            <a:r>
              <a:rPr lang="es-ES" sz="1200" dirty="0">
                <a:latin typeface="Georgia"/>
                <a:ea typeface="Georgia"/>
                <a:cs typeface="Georgia"/>
                <a:sym typeface="Georgia"/>
              </a:rPr>
              <a:t>Patrocine seminarios para informar a las familias sobre cómo participar en las decisiones que afectan la selección de cursos, la planificación de carreras y la preparación para oportunidades postsecundarias.</a:t>
            </a:r>
            <a:endParaRPr sz="1200" dirty="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4800">
              <a:buSzPts val="1200"/>
              <a:buFont typeface="Georgia"/>
              <a:buChar char="❖"/>
            </a:pPr>
            <a:r>
              <a:rPr lang="es-ES" sz="12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Proporcionar materiales y folletos necesarios para la familia en conferencias, reuniones y actividades para ayudar a las familias a trabajar con su hijo para mejorar el rendimiento de su hijo.</a:t>
            </a:r>
            <a:endParaRPr sz="12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4800">
              <a:buSzPts val="1200"/>
              <a:buFont typeface="Georgia"/>
              <a:buChar char="❖"/>
            </a:pPr>
            <a:r>
              <a:rPr lang="es-ES" sz="1200" dirty="0">
                <a:latin typeface="Georgia"/>
                <a:ea typeface="Georgia"/>
                <a:cs typeface="Georgia"/>
                <a:sym typeface="Georgia"/>
              </a:rPr>
              <a:t>Comunicarse con todas las familias y la comunidad de manera regular con respecto a eventos y actividades en toda la escuela a través de mensajes telefónicos, nuestro sitio web, redes sociales y / o folletos.</a:t>
            </a:r>
          </a:p>
          <a:p>
            <a:pPr marL="457200" lvl="0" indent="-304800">
              <a:buSzPts val="1200"/>
              <a:buFont typeface="Georgia"/>
              <a:buChar char="❖"/>
            </a:pPr>
            <a:endParaRPr sz="1200" dirty="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4800">
              <a:buSzPts val="1200"/>
              <a:buFont typeface="Georgia"/>
              <a:buChar char="❖"/>
            </a:pPr>
            <a:r>
              <a:rPr lang="es-ES" sz="1200" dirty="0">
                <a:latin typeface="Georgia"/>
                <a:ea typeface="Georgia"/>
                <a:cs typeface="Georgia"/>
                <a:sym typeface="Georgia"/>
              </a:rPr>
              <a:t>Recopile comentarios de los padres y miembros de la familia en todos los eventos y a través de la encuesta para familias, luego implemente cambios y mejoras basados ​​en estos comentarios</a:t>
            </a:r>
            <a:r>
              <a:rPr lang="en" sz="1200" dirty="0">
                <a:latin typeface="Georgia"/>
                <a:ea typeface="Georgia"/>
                <a:cs typeface="Georgia"/>
                <a:sym typeface="Georgia"/>
              </a:rPr>
              <a:t>. </a:t>
            </a:r>
            <a:endParaRPr sz="1200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849513" y="838200"/>
            <a:ext cx="2381400" cy="22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b="1" dirty="0" err="1">
                <a:latin typeface="Georgia"/>
                <a:ea typeface="Georgia"/>
                <a:cs typeface="Georgia"/>
                <a:sym typeface="Georgia"/>
              </a:rPr>
              <a:t>Recursos</a:t>
            </a:r>
            <a:r>
              <a:rPr lang="en-US" b="1" dirty="0">
                <a:latin typeface="Georgia"/>
                <a:ea typeface="Georgia"/>
                <a:cs typeface="Georgia"/>
                <a:sym typeface="Georgia"/>
              </a:rPr>
              <a:t> familiars</a:t>
            </a:r>
          </a:p>
          <a:p>
            <a:pPr lvl="0" algn="ctr"/>
            <a:r>
              <a:rPr lang="es-ES" sz="1100" dirty="0">
                <a:latin typeface="Georgia"/>
                <a:ea typeface="Georgia"/>
                <a:cs typeface="Georgia"/>
                <a:sym typeface="Georgia"/>
              </a:rPr>
              <a:t>Nuestro Centro de Recursos de MHS está ubicado en el Área de Consejería. Las familias y los estudiantes pueden acceder a información académica en esta área sobre muchos temas, incluidas carreras, universidades, A.C.T. examen y el Manual del estudiante de MHS. También hay computadoras disponibles para explorar nuestro sitio web, consultar </a:t>
            </a:r>
            <a:r>
              <a:rPr lang="es-ES" sz="1100" dirty="0" err="1">
                <a:latin typeface="Georgia"/>
                <a:ea typeface="Georgia"/>
                <a:cs typeface="Georgia"/>
                <a:sym typeface="Georgia"/>
              </a:rPr>
              <a:t>Powerschool</a:t>
            </a:r>
            <a:r>
              <a:rPr lang="es-ES" sz="1100" dirty="0">
                <a:latin typeface="Georgia"/>
                <a:ea typeface="Georgia"/>
                <a:cs typeface="Georgia"/>
                <a:sym typeface="Georgia"/>
              </a:rPr>
              <a:t> y acceder a otros recursos educativos.</a:t>
            </a:r>
            <a:endParaRPr sz="1100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790575" y="7035300"/>
            <a:ext cx="2381400" cy="19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s-ES" sz="1100" dirty="0">
                <a:latin typeface="Georgia"/>
                <a:ea typeface="Georgia"/>
                <a:cs typeface="Georgia"/>
                <a:sym typeface="Georgia"/>
              </a:rPr>
              <a:t>Monterey High </a:t>
            </a:r>
            <a:r>
              <a:rPr lang="es-ES" sz="1100" dirty="0" err="1">
                <a:latin typeface="Georgia"/>
                <a:ea typeface="Georgia"/>
                <a:cs typeface="Georgia"/>
                <a:sym typeface="Georgia"/>
              </a:rPr>
              <a:t>School</a:t>
            </a:r>
            <a:r>
              <a:rPr lang="es-ES" sz="1100" dirty="0">
                <a:latin typeface="Georgia"/>
                <a:ea typeface="Georgia"/>
                <a:cs typeface="Georgia"/>
                <a:sym typeface="Georgia"/>
              </a:rPr>
              <a:t> se compromete a ayudar a los padres y miembros de la familia a asistir a los eventos familiares enumerados en esta política. Llame al (931) 839-2970 - Ext. 2601 o envíe un correo electrónico (farleys1@pcsstn.com) al director </a:t>
            </a:r>
            <a:r>
              <a:rPr lang="es-ES" sz="1100" dirty="0" err="1">
                <a:latin typeface="Georgia"/>
                <a:ea typeface="Georgia"/>
                <a:cs typeface="Georgia"/>
                <a:sym typeface="Georgia"/>
              </a:rPr>
              <a:t>Farley</a:t>
            </a:r>
            <a:r>
              <a:rPr lang="es-ES" sz="1100" dirty="0">
                <a:latin typeface="Georgia"/>
                <a:ea typeface="Georgia"/>
                <a:cs typeface="Georgia"/>
                <a:sym typeface="Georgia"/>
              </a:rPr>
              <a:t> si necesita ayuda con el cuidado de los niños o el transporte para poder participar en cualquiera de nuestros programas</a:t>
            </a:r>
            <a:r>
              <a:rPr lang="en" sz="1100" dirty="0">
                <a:latin typeface="Georgia"/>
                <a:ea typeface="Georgia"/>
                <a:cs typeface="Georgia"/>
                <a:sym typeface="Georgia"/>
              </a:rPr>
              <a:t>. </a:t>
            </a:r>
            <a:endParaRPr sz="11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0575" y="3409950"/>
            <a:ext cx="2499273" cy="1448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9563" y="5095874"/>
            <a:ext cx="1721303" cy="1866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6"/>
          <p:cNvPicPr preferRelativeResize="0"/>
          <p:nvPr/>
        </p:nvPicPr>
        <p:blipFill rotWithShape="1">
          <a:blip r:embed="rId3">
            <a:alphaModFix/>
          </a:blip>
          <a:srcRect l="3306" b="1999"/>
          <a:stretch/>
        </p:blipFill>
        <p:spPr>
          <a:xfrm>
            <a:off x="-12" y="-56775"/>
            <a:ext cx="7946823" cy="1017192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762000" y="933450"/>
            <a:ext cx="6172200" cy="82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2400" dirty="0" err="1">
                <a:latin typeface="Merriweather"/>
                <a:ea typeface="Merriweather"/>
                <a:cs typeface="Merriweather"/>
                <a:sym typeface="Merriweather"/>
              </a:rPr>
              <a:t>Vamos</a:t>
            </a:r>
            <a:r>
              <a:rPr lang="en-US" sz="2400" dirty="0">
                <a:latin typeface="Merriweather"/>
                <a:ea typeface="Merriweather"/>
                <a:cs typeface="Merriweather"/>
                <a:sym typeface="Merriweather"/>
              </a:rPr>
              <a:t> a </a:t>
            </a:r>
            <a:r>
              <a:rPr lang="en-US" sz="2400" dirty="0" err="1">
                <a:latin typeface="Merriweather"/>
                <a:ea typeface="Merriweather"/>
                <a:cs typeface="Merriweather"/>
                <a:sym typeface="Merriweather"/>
              </a:rPr>
              <a:t>juntarnos</a:t>
            </a:r>
            <a:r>
              <a:rPr lang="en" sz="2400" dirty="0">
                <a:latin typeface="Merriweather"/>
                <a:ea typeface="Merriweather"/>
                <a:cs typeface="Merriweather"/>
                <a:sym typeface="Merriweather"/>
              </a:rPr>
              <a:t>!</a:t>
            </a:r>
            <a:endParaRPr sz="24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lvl="0" algn="ctr"/>
            <a:r>
              <a:rPr lang="es-ES" dirty="0">
                <a:latin typeface="Merriweather"/>
                <a:ea typeface="Merriweather"/>
                <a:cs typeface="Merriweather"/>
                <a:sym typeface="Merriweather"/>
              </a:rPr>
              <a:t>La Escuela Preparatoria Monterey albergará los siguientes eventos para desarrollar la capacidad de una fuerte participación, apoyo y asociación familiar entre la escuela, las familias y la comunidad para mejorar el rendimiento académico de los estudiantes</a:t>
            </a:r>
            <a:r>
              <a:rPr lang="en" dirty="0">
                <a:latin typeface="Merriweather"/>
                <a:ea typeface="Merriweather"/>
                <a:cs typeface="Merriweather"/>
                <a:sym typeface="Merriweather"/>
              </a:rPr>
              <a:t>.  </a:t>
            </a:r>
            <a:endParaRPr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04800">
              <a:buClr>
                <a:schemeClr val="dk1"/>
              </a:buClr>
              <a:buSzPts val="1200"/>
              <a:buFont typeface="Merriweather"/>
              <a:buChar char="●"/>
            </a:pPr>
            <a:r>
              <a:rPr lang="es-ES" sz="1200" b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Conferencias de padres y profesores</a:t>
            </a:r>
          </a:p>
          <a:p>
            <a:pPr marL="457200" lvl="0" indent="-304800">
              <a:buClr>
                <a:schemeClr val="dk1"/>
              </a:buClr>
              <a:buSzPts val="1200"/>
              <a:buFont typeface="Merriweather"/>
              <a:buChar char="●"/>
            </a:pPr>
            <a:endParaRPr lang="es-ES" sz="1200" b="1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04800">
              <a:buClr>
                <a:schemeClr val="dk1"/>
              </a:buClr>
              <a:buSzPts val="1200"/>
              <a:buFont typeface="Merriweather"/>
              <a:buChar char="●"/>
            </a:pPr>
            <a:r>
              <a:rPr lang="es-ES" sz="1200" b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Noche de orientación para los grados 7, 8 y 9</a:t>
            </a:r>
          </a:p>
          <a:p>
            <a:pPr marL="457200" lvl="0" indent="-304800">
              <a:buClr>
                <a:schemeClr val="dk1"/>
              </a:buClr>
              <a:buSzPts val="1200"/>
              <a:buFont typeface="Merriweather"/>
              <a:buChar char="●"/>
            </a:pPr>
            <a:endParaRPr lang="es-ES" sz="1200" b="1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04800">
              <a:buClr>
                <a:schemeClr val="dk1"/>
              </a:buClr>
              <a:buSzPts val="1200"/>
              <a:buFont typeface="Merriweather"/>
              <a:buChar char="●"/>
            </a:pPr>
            <a:r>
              <a:rPr lang="es-ES" sz="1200" b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Noche de orientación para los grados 10 y 11</a:t>
            </a:r>
          </a:p>
          <a:p>
            <a:pPr marL="457200" lvl="0" indent="-304800">
              <a:buClr>
                <a:schemeClr val="dk1"/>
              </a:buClr>
              <a:buSzPts val="1200"/>
              <a:buFont typeface="Merriweather"/>
              <a:buChar char="●"/>
            </a:pPr>
            <a:endParaRPr lang="es-ES" sz="1200" b="1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04800">
              <a:buClr>
                <a:schemeClr val="dk1"/>
              </a:buClr>
              <a:buSzPts val="1200"/>
              <a:buFont typeface="Merriweather"/>
              <a:buChar char="●"/>
            </a:pPr>
            <a:r>
              <a:rPr lang="es-ES" sz="1200" b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Noche de información y ayuda financiera para personas mayores</a:t>
            </a:r>
          </a:p>
          <a:p>
            <a:pPr marL="457200" lvl="0" indent="-304800">
              <a:buClr>
                <a:schemeClr val="dk1"/>
              </a:buClr>
              <a:buSzPts val="1200"/>
              <a:buFont typeface="Merriweather"/>
              <a:buChar char="●"/>
            </a:pPr>
            <a:endParaRPr lang="es-ES" sz="1200" b="1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04800">
              <a:buClr>
                <a:schemeClr val="dk1"/>
              </a:buClr>
              <a:buSzPts val="1200"/>
              <a:buFont typeface="Merriweather"/>
              <a:buChar char="●"/>
            </a:pPr>
            <a:r>
              <a:rPr lang="es-ES" sz="1200" b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Sesiones de ayuda financiera</a:t>
            </a:r>
          </a:p>
          <a:p>
            <a:pPr marL="457200" lvl="0" indent="-304800">
              <a:buClr>
                <a:schemeClr val="dk1"/>
              </a:buClr>
              <a:buSzPts val="1200"/>
              <a:buFont typeface="Merriweather"/>
              <a:buChar char="●"/>
            </a:pPr>
            <a:endParaRPr lang="es-ES" sz="1200" b="1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04800">
              <a:buClr>
                <a:schemeClr val="dk1"/>
              </a:buClr>
              <a:buSzPts val="1200"/>
              <a:buFont typeface="Merriweather"/>
              <a:buChar char="●"/>
            </a:pPr>
            <a:r>
              <a:rPr lang="es-ES" sz="1200" b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Noche de Tendencias Sociales para Adolescentes</a:t>
            </a:r>
          </a:p>
          <a:p>
            <a:pPr marL="457200" lvl="0" indent="-304800">
              <a:buClr>
                <a:schemeClr val="dk1"/>
              </a:buClr>
              <a:buSzPts val="1200"/>
              <a:buFont typeface="Merriweather"/>
              <a:buChar char="●"/>
            </a:pPr>
            <a:endParaRPr lang="es-ES" sz="1200" b="1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indent="-304800">
              <a:buClr>
                <a:schemeClr val="dk1"/>
              </a:buClr>
              <a:buSzPts val="1200"/>
              <a:buFont typeface="Merriweather"/>
              <a:buChar char="●"/>
            </a:pPr>
            <a:r>
              <a:rPr lang="es-ES" sz="1200" b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ACTUAR</a:t>
            </a:r>
            <a:r>
              <a:rPr lang="es-ES" sz="1200" b="1" dirty="0">
                <a:solidFill>
                  <a:schemeClr val="dk1"/>
                </a:solidFill>
                <a:latin typeface=""/>
                <a:ea typeface="Merriweather"/>
                <a:cs typeface="Merriweather"/>
                <a:sym typeface="Merriweather"/>
              </a:rPr>
              <a:t>. </a:t>
            </a:r>
            <a:r>
              <a:rPr lang="es-ES" sz="1200" b="1" dirty="0">
                <a:latin typeface=""/>
              </a:rPr>
              <a:t>sesión de revisión </a:t>
            </a:r>
            <a:r>
              <a:rPr lang="es-ES" sz="1200" b="1" dirty="0">
                <a:solidFill>
                  <a:schemeClr val="dk1"/>
                </a:solidFill>
                <a:latin typeface=""/>
                <a:ea typeface="Merriweather"/>
                <a:cs typeface="Merriweather"/>
                <a:sym typeface="Merriweather"/>
              </a:rPr>
              <a:t>con enfoque en matemáticas y lectura</a:t>
            </a:r>
          </a:p>
          <a:p>
            <a:pPr marL="152400" lvl="0">
              <a:buClr>
                <a:schemeClr val="dk1"/>
              </a:buClr>
              <a:buSzPts val="1200"/>
            </a:pPr>
            <a:endParaRPr lang="es-ES" sz="1200" b="1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04800">
              <a:buClr>
                <a:schemeClr val="dk1"/>
              </a:buClr>
              <a:buSzPts val="1200"/>
              <a:buFont typeface="Merriweather"/>
              <a:buChar char="●"/>
            </a:pPr>
            <a:r>
              <a:rPr lang="es-ES" sz="1200" b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Noche de estudiantes de primer año</a:t>
            </a:r>
          </a:p>
          <a:p>
            <a:pPr marL="457200" lvl="0" indent="-304800">
              <a:buClr>
                <a:schemeClr val="dk1"/>
              </a:buClr>
              <a:buSzPts val="1200"/>
              <a:buFont typeface="Merriweather"/>
              <a:buChar char="●"/>
            </a:pPr>
            <a:endParaRPr lang="es-ES" sz="1200" b="1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04800">
              <a:buClr>
                <a:schemeClr val="dk1"/>
              </a:buClr>
              <a:buSzPts val="1200"/>
              <a:buFont typeface="Merriweather"/>
              <a:buChar char="●"/>
            </a:pPr>
            <a:r>
              <a:rPr lang="es-ES" sz="1200" b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Levantamiento de la noche de séptimo grado</a:t>
            </a:r>
          </a:p>
          <a:p>
            <a:pPr marL="457200" lvl="0" indent="-304800">
              <a:buClr>
                <a:schemeClr val="dk1"/>
              </a:buClr>
              <a:buSzPts val="1200"/>
              <a:buFont typeface="Merriweather"/>
              <a:buChar char="●"/>
            </a:pPr>
            <a:endParaRPr lang="es-ES" sz="1200" b="1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04800">
              <a:buClr>
                <a:schemeClr val="dk1"/>
              </a:buClr>
              <a:buSzPts val="1200"/>
              <a:buFont typeface="Merriweather"/>
              <a:buChar char="●"/>
            </a:pPr>
            <a:r>
              <a:rPr lang="es-ES" sz="1200" b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Banquetes atléticos</a:t>
            </a:r>
          </a:p>
          <a:p>
            <a:pPr marL="457200" lvl="0" indent="-304800">
              <a:buClr>
                <a:schemeClr val="dk1"/>
              </a:buClr>
              <a:buSzPts val="1200"/>
              <a:buFont typeface="Merriweather"/>
              <a:buChar char="●"/>
            </a:pPr>
            <a:endParaRPr lang="es-ES" sz="1200" b="1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04800">
              <a:buClr>
                <a:schemeClr val="dk1"/>
              </a:buClr>
              <a:buSzPts val="1200"/>
              <a:buFont typeface="Merriweather"/>
              <a:buChar char="●"/>
            </a:pPr>
            <a:r>
              <a:rPr lang="es-ES" sz="1200" b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Asamblea de premios</a:t>
            </a:r>
          </a:p>
          <a:p>
            <a:pPr marL="457200" lvl="0" indent="-304800">
              <a:buClr>
                <a:schemeClr val="dk1"/>
              </a:buClr>
              <a:buSzPts val="1200"/>
              <a:buFont typeface="Merriweather"/>
              <a:buChar char="●"/>
            </a:pPr>
            <a:endParaRPr lang="es-ES" sz="1200" b="1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04800">
              <a:buClr>
                <a:schemeClr val="dk1"/>
              </a:buClr>
              <a:buSzPts val="1200"/>
              <a:buFont typeface="Merriweather"/>
              <a:buChar char="●"/>
            </a:pPr>
            <a:r>
              <a:rPr lang="es-ES" sz="1200" b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Unidades de sangre</a:t>
            </a:r>
          </a:p>
          <a:p>
            <a:pPr marL="457200" lvl="0" indent="-304800">
              <a:buClr>
                <a:schemeClr val="dk1"/>
              </a:buClr>
              <a:buSzPts val="1200"/>
              <a:buFont typeface="Merriweather"/>
              <a:buChar char="●"/>
            </a:pPr>
            <a:endParaRPr lang="es-ES" sz="1200" b="1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04800">
              <a:buClr>
                <a:schemeClr val="dk1"/>
              </a:buClr>
              <a:buSzPts val="1200"/>
              <a:buFont typeface="Merriweather"/>
              <a:buChar char="●"/>
            </a:pPr>
            <a:r>
              <a:rPr lang="es-ES" sz="1200" b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Feria de carrera</a:t>
            </a:r>
          </a:p>
          <a:p>
            <a:pPr marL="457200" lvl="0" indent="-304800">
              <a:buClr>
                <a:schemeClr val="dk1"/>
              </a:buClr>
              <a:buSzPts val="1200"/>
              <a:buFont typeface="Merriweather"/>
              <a:buChar char="●"/>
            </a:pPr>
            <a:endParaRPr lang="es-ES" sz="1200" b="1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04800">
              <a:buClr>
                <a:schemeClr val="dk1"/>
              </a:buClr>
              <a:buSzPts val="1200"/>
              <a:buFont typeface="Merriweather"/>
              <a:buChar char="●"/>
            </a:pPr>
            <a:r>
              <a:rPr lang="es-ES" sz="1200" b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Actuaciones dramáticas y musicales</a:t>
            </a:r>
          </a:p>
          <a:p>
            <a:pPr marL="457200" lvl="0" indent="-304800">
              <a:buClr>
                <a:schemeClr val="dk1"/>
              </a:buClr>
              <a:buSzPts val="1200"/>
              <a:buFont typeface="Merriweather"/>
              <a:buChar char="●"/>
            </a:pPr>
            <a:endParaRPr lang="es-ES" sz="1200" b="1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04800">
              <a:buClr>
                <a:schemeClr val="dk1"/>
              </a:buClr>
              <a:buSzPts val="1200"/>
              <a:buFont typeface="Merriweather"/>
              <a:buChar char="●"/>
            </a:pPr>
            <a:r>
              <a:rPr lang="es-ES" sz="1200" b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Programa del Día de los Veteranos</a:t>
            </a:r>
            <a:endParaRPr lang="en" sz="1200" b="1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1524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endParaRPr lang="en" sz="1200" b="1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152400" lvl="0">
              <a:buClr>
                <a:schemeClr val="dk1"/>
              </a:buClr>
              <a:buSzPts val="1200"/>
            </a:pPr>
            <a:r>
              <a:rPr lang="en" sz="1200" b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***</a:t>
            </a:r>
            <a:r>
              <a:rPr lang="es-ES" sz="1200" b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Debido a Covid-19, los eventos programados pueden posponerse, cancelarse o formatearse para proporcionar información, recursos y materiales a los estudiantes y sus familias. Se compartirá más información a medida que esté disponible</a:t>
            </a:r>
            <a:r>
              <a:rPr lang="en" sz="1200" b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 sz="1200" b="1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/>
        </p:nvSpPr>
        <p:spPr>
          <a:xfrm>
            <a:off x="199950" y="364800"/>
            <a:ext cx="7372500" cy="18207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s-ES" sz="2400" dirty="0">
                <a:latin typeface="Oswald"/>
                <a:ea typeface="Oswald"/>
                <a:cs typeface="Oswald"/>
                <a:sym typeface="Oswald"/>
              </a:rPr>
              <a:t>Equipo de la comunidad escolar</a:t>
            </a:r>
          </a:p>
          <a:p>
            <a:pPr lvl="0" algn="ctr"/>
            <a:r>
              <a:rPr lang="es-ES" sz="1200" dirty="0">
                <a:latin typeface="Oswald"/>
                <a:ea typeface="Oswald"/>
                <a:cs typeface="Oswald"/>
                <a:sym typeface="Oswald"/>
              </a:rPr>
              <a:t>Monterey High </a:t>
            </a:r>
            <a:r>
              <a:rPr lang="es-ES" sz="1200" dirty="0" err="1">
                <a:latin typeface="Oswald"/>
                <a:ea typeface="Oswald"/>
                <a:cs typeface="Oswald"/>
                <a:sym typeface="Oswald"/>
              </a:rPr>
              <a:t>School</a:t>
            </a:r>
            <a:r>
              <a:rPr lang="es-ES" sz="1200" dirty="0">
                <a:latin typeface="Oswald"/>
                <a:ea typeface="Oswald"/>
                <a:cs typeface="Oswald"/>
                <a:sym typeface="Oswald"/>
              </a:rPr>
              <a:t> invita a todas las familias a unirse al Comité de Participación Familiar para compartir ideas y formas de involucrar a otros para construir asociaciones con la escuela, las familias y la comunidad. El equipo se reunirá tres veces durante el año escolar, pero los padres y miembros de la familia también pueden enviar ideas o sugerencias en las actividades y reuniones escolares, así como a través de nuestra encuesta familiar. Si desea obtener más información sobre el Comité de participación familiar, comuníquese con la directora de MHS, </a:t>
            </a:r>
            <a:r>
              <a:rPr lang="es-ES" sz="1200" dirty="0" err="1">
                <a:latin typeface="Oswald"/>
                <a:ea typeface="Oswald"/>
                <a:cs typeface="Oswald"/>
                <a:sym typeface="Oswald"/>
              </a:rPr>
              <a:t>Sonja</a:t>
            </a:r>
            <a:r>
              <a:rPr lang="es-ES" sz="1200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s-ES" sz="1200" dirty="0" err="1">
                <a:latin typeface="Oswald"/>
                <a:ea typeface="Oswald"/>
                <a:cs typeface="Oswald"/>
                <a:sym typeface="Oswald"/>
              </a:rPr>
              <a:t>Farley</a:t>
            </a:r>
            <a:r>
              <a:rPr lang="es-ES" sz="1200" dirty="0">
                <a:latin typeface="Oswald"/>
                <a:ea typeface="Oswald"/>
                <a:cs typeface="Oswald"/>
                <a:sym typeface="Oswald"/>
              </a:rPr>
              <a:t>, al (931) 839-2970 - Ext. 2601 o envíele un correo electrónico a farleys1@pcsstn.com. También agradecemos sus comentarios a través de la encuesta a continuación. Esto se puede entregar al maestro de aula de su hijo, al maestro de asesoramiento o a la oficina de la escuela.</a:t>
            </a:r>
            <a:r>
              <a:rPr lang="en" sz="1200" dirty="0">
                <a:latin typeface="Oswald"/>
                <a:ea typeface="Oswald"/>
                <a:cs typeface="Oswald"/>
                <a:sym typeface="Oswald"/>
              </a:rPr>
              <a:t>.</a:t>
            </a:r>
            <a:endParaRPr sz="1200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199950" y="6629400"/>
            <a:ext cx="7372500" cy="32304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2400" dirty="0" err="1">
                <a:latin typeface="Oswald"/>
                <a:ea typeface="Oswald"/>
                <a:cs typeface="Oswald"/>
                <a:sym typeface="Oswald"/>
              </a:rPr>
              <a:t>Comparte</a:t>
            </a:r>
            <a:r>
              <a:rPr lang="en-US" sz="2400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400" dirty="0" err="1">
                <a:latin typeface="Oswald"/>
                <a:ea typeface="Oswald"/>
                <a:cs typeface="Oswald"/>
                <a:sym typeface="Oswald"/>
              </a:rPr>
              <a:t>tus</a:t>
            </a:r>
            <a:r>
              <a:rPr lang="en-US" sz="2400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400" dirty="0" err="1">
                <a:latin typeface="Oswald"/>
                <a:ea typeface="Oswald"/>
                <a:cs typeface="Oswald"/>
                <a:sym typeface="Oswald"/>
              </a:rPr>
              <a:t>pensamientos</a:t>
            </a:r>
            <a:endParaRPr sz="2400" dirty="0">
              <a:latin typeface="Oswald"/>
              <a:ea typeface="Oswald"/>
              <a:cs typeface="Oswald"/>
              <a:sym typeface="Oswald"/>
            </a:endParaRPr>
          </a:p>
          <a:p>
            <a:pPr lvl="0"/>
            <a:r>
              <a:rPr lang="es-ES" dirty="0">
                <a:latin typeface="Oswald"/>
                <a:ea typeface="Oswald"/>
                <a:cs typeface="Oswald"/>
                <a:sym typeface="Oswald"/>
              </a:rPr>
              <a:t>¡Queremos escuchar de ti! Si tiene alguna sugerencia o si hay alguna parte de esta política que cree que no es satisfactoria con las metas de rendimiento académico de los estudiantes y la escuela, por favor envíenos sus comentarios en el espacio provisto y deje este formulario en la oficina principal</a:t>
            </a:r>
            <a:r>
              <a:rPr lang="en" dirty="0">
                <a:latin typeface="Oswald"/>
                <a:ea typeface="Oswald"/>
                <a:cs typeface="Oswald"/>
                <a:sym typeface="Oswald"/>
              </a:rPr>
              <a:t>:</a:t>
            </a:r>
            <a:endParaRPr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swald"/>
              <a:ea typeface="Oswald"/>
              <a:cs typeface="Oswald"/>
              <a:sym typeface="Oswald"/>
            </a:endParaRPr>
          </a:p>
          <a:p>
            <a:pPr lvl="0"/>
            <a:r>
              <a:rPr lang="en" dirty="0">
                <a:latin typeface="Oswald"/>
                <a:ea typeface="Oswald"/>
                <a:cs typeface="Oswald"/>
                <a:sym typeface="Oswald"/>
              </a:rPr>
              <a:t>Nombre (</a:t>
            </a:r>
            <a:r>
              <a:rPr lang="en-US" dirty="0" err="1">
                <a:latin typeface="Oswald"/>
                <a:ea typeface="Oswald"/>
                <a:cs typeface="Oswald"/>
                <a:sym typeface="Oswald"/>
              </a:rPr>
              <a:t>opcional</a:t>
            </a:r>
            <a:r>
              <a:rPr lang="en" dirty="0">
                <a:latin typeface="Oswald"/>
                <a:ea typeface="Oswald"/>
                <a:cs typeface="Oswald"/>
                <a:sym typeface="Oswald"/>
              </a:rPr>
              <a:t>): _____________________________________ Telephono (</a:t>
            </a:r>
            <a:r>
              <a:rPr lang="en-US" dirty="0" err="1">
                <a:latin typeface="Oswald"/>
                <a:ea typeface="Oswald"/>
                <a:cs typeface="Oswald"/>
                <a:sym typeface="Oswald"/>
              </a:rPr>
              <a:t>opcional</a:t>
            </a:r>
            <a:r>
              <a:rPr lang="en" dirty="0">
                <a:latin typeface="Oswald"/>
                <a:ea typeface="Oswald"/>
                <a:cs typeface="Oswald"/>
                <a:sym typeface="Oswald"/>
              </a:rPr>
              <a:t>): ___________________________</a:t>
            </a:r>
            <a:endParaRPr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swald"/>
              <a:ea typeface="Oswald"/>
              <a:cs typeface="Oswald"/>
              <a:sym typeface="Oswald"/>
            </a:endParaRPr>
          </a:p>
          <a:p>
            <a:pPr lvl="0"/>
            <a:r>
              <a:rPr lang="en-US" dirty="0" err="1">
                <a:latin typeface="Oswald"/>
                <a:ea typeface="Oswald"/>
                <a:cs typeface="Oswald"/>
                <a:sym typeface="Oswald"/>
              </a:rPr>
              <a:t>Comentarios</a:t>
            </a:r>
            <a:r>
              <a:rPr lang="en" dirty="0">
                <a:latin typeface="Oswald"/>
                <a:ea typeface="Oswald"/>
                <a:cs typeface="Oswald"/>
                <a:sym typeface="Oswald"/>
              </a:rPr>
              <a:t>: ___________________________________________________________________________________________________________</a:t>
            </a:r>
            <a:endParaRPr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Oswald"/>
                <a:ea typeface="Oswald"/>
                <a:cs typeface="Oswald"/>
                <a:sym typeface="Oswald"/>
              </a:rPr>
              <a:t>___________________________________________________________________________________________________________</a:t>
            </a:r>
            <a:endParaRPr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199950" y="2468400"/>
            <a:ext cx="7372500" cy="35733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2400" dirty="0" err="1">
                <a:latin typeface="Oswald"/>
                <a:ea typeface="Oswald"/>
                <a:cs typeface="Oswald"/>
                <a:sym typeface="Oswald"/>
              </a:rPr>
              <a:t>Comité</a:t>
            </a:r>
            <a:r>
              <a:rPr lang="en-US" sz="2400" dirty="0">
                <a:latin typeface="Oswald"/>
                <a:ea typeface="Oswald"/>
                <a:cs typeface="Oswald"/>
                <a:sym typeface="Oswald"/>
              </a:rPr>
              <a:t> de </a:t>
            </a:r>
            <a:r>
              <a:rPr lang="en-US" sz="2400" dirty="0" err="1">
                <a:latin typeface="Oswald"/>
                <a:ea typeface="Oswald"/>
                <a:cs typeface="Oswald"/>
                <a:sym typeface="Oswald"/>
              </a:rPr>
              <a:t>participación</a:t>
            </a:r>
            <a:r>
              <a:rPr lang="en-US" sz="2400" dirty="0">
                <a:latin typeface="Oswald"/>
                <a:ea typeface="Oswald"/>
                <a:cs typeface="Oswald"/>
                <a:sym typeface="Oswald"/>
              </a:rPr>
              <a:t> familiar</a:t>
            </a:r>
            <a:endParaRPr sz="2400" dirty="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17500">
              <a:buSzPts val="1400"/>
              <a:buFont typeface="Oswald"/>
              <a:buChar char="❏"/>
            </a:pPr>
            <a:r>
              <a:rPr lang="es-ES" dirty="0">
                <a:latin typeface="Oswald"/>
                <a:ea typeface="Oswald"/>
                <a:cs typeface="Oswald"/>
                <a:sym typeface="Oswald"/>
              </a:rPr>
              <a:t>Sí, estoy interesado y deseo unirme al Comité de Participación Familiar</a:t>
            </a:r>
            <a:r>
              <a:rPr lang="en" dirty="0">
                <a:latin typeface="Oswald"/>
                <a:ea typeface="Oswald"/>
                <a:cs typeface="Oswald"/>
                <a:sym typeface="Oswald"/>
              </a:rPr>
              <a:t>.</a:t>
            </a:r>
            <a:endParaRPr dirty="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17500">
              <a:buSzPts val="1400"/>
              <a:buFont typeface="Oswald"/>
              <a:buChar char="❏"/>
            </a:pPr>
            <a:r>
              <a:rPr lang="es-ES" dirty="0">
                <a:latin typeface="Oswald"/>
                <a:ea typeface="Oswald"/>
                <a:cs typeface="Oswald"/>
                <a:sym typeface="Oswald"/>
              </a:rPr>
              <a:t>Por favor envíeme notificaciones sobre futuras reuniones y actualizaciones.</a:t>
            </a:r>
            <a:r>
              <a:rPr lang="en" dirty="0">
                <a:latin typeface="Oswald"/>
                <a:ea typeface="Oswald"/>
                <a:cs typeface="Oswald"/>
                <a:sym typeface="Oswald"/>
              </a:rPr>
              <a:t>.</a:t>
            </a:r>
            <a:endParaRPr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Oswald"/>
                <a:ea typeface="Oswald"/>
                <a:cs typeface="Oswald"/>
                <a:sym typeface="Oswald"/>
              </a:rPr>
              <a:t>Nombre:  ___________________________________________________________</a:t>
            </a:r>
            <a:endParaRPr b="1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Oswald"/>
              <a:ea typeface="Oswald"/>
              <a:cs typeface="Oswald"/>
              <a:sym typeface="Oswald"/>
            </a:endParaRPr>
          </a:p>
          <a:p>
            <a:pPr lvl="0"/>
            <a:r>
              <a:rPr lang="es-ES" b="1" dirty="0">
                <a:latin typeface="Oswald"/>
                <a:ea typeface="Oswald"/>
                <a:cs typeface="Oswald"/>
                <a:sym typeface="Oswald"/>
              </a:rPr>
              <a:t>Nombre del niño y nivel de grado</a:t>
            </a:r>
            <a:r>
              <a:rPr lang="en" b="1" dirty="0">
                <a:latin typeface="Oswald"/>
                <a:ea typeface="Oswald"/>
                <a:cs typeface="Oswald"/>
                <a:sym typeface="Oswald"/>
              </a:rPr>
              <a:t>:   ____________________________________________________________</a:t>
            </a:r>
            <a:endParaRPr b="1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Oswald"/>
              <a:ea typeface="Oswald"/>
              <a:cs typeface="Oswald"/>
              <a:sym typeface="Oswald"/>
            </a:endParaRPr>
          </a:p>
          <a:p>
            <a:pPr lvl="0"/>
            <a:r>
              <a:rPr lang="en-US" b="1" dirty="0">
                <a:latin typeface="Oswald"/>
                <a:ea typeface="Oswald"/>
                <a:cs typeface="Oswald"/>
                <a:sym typeface="Oswald"/>
              </a:rPr>
              <a:t>La </a:t>
            </a:r>
            <a:r>
              <a:rPr lang="en-US" b="1" dirty="0" err="1">
                <a:latin typeface="Oswald"/>
                <a:ea typeface="Oswald"/>
                <a:cs typeface="Oswald"/>
                <a:sym typeface="Oswald"/>
              </a:rPr>
              <a:t>dirección</a:t>
            </a:r>
            <a:r>
              <a:rPr lang="en" b="1" dirty="0">
                <a:latin typeface="Oswald"/>
                <a:ea typeface="Oswald"/>
                <a:cs typeface="Oswald"/>
                <a:sym typeface="Oswald"/>
              </a:rPr>
              <a:t>: ____________________________________________________________________________________________</a:t>
            </a:r>
            <a:endParaRPr b="1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Oswald"/>
              <a:ea typeface="Oswald"/>
              <a:cs typeface="Oswald"/>
              <a:sym typeface="Oswald"/>
            </a:endParaRPr>
          </a:p>
          <a:p>
            <a:pPr lvl="0"/>
            <a:r>
              <a:rPr lang="en-US" b="1" dirty="0" err="1">
                <a:latin typeface="Oswald"/>
                <a:ea typeface="Oswald"/>
                <a:cs typeface="Oswald"/>
                <a:sym typeface="Oswald"/>
              </a:rPr>
              <a:t>Teléfono</a:t>
            </a:r>
            <a:r>
              <a:rPr lang="en" b="1" dirty="0">
                <a:latin typeface="Oswald"/>
                <a:ea typeface="Oswald"/>
                <a:cs typeface="Oswald"/>
                <a:sym typeface="Oswald"/>
              </a:rPr>
              <a:t>:   __________________________________________________________________</a:t>
            </a:r>
            <a:endParaRPr b="1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Oswald"/>
              <a:ea typeface="Oswald"/>
              <a:cs typeface="Oswald"/>
              <a:sym typeface="Oswald"/>
            </a:endParaRPr>
          </a:p>
          <a:p>
            <a:pPr lvl="0"/>
            <a:r>
              <a:rPr lang="en-US" b="1" dirty="0" err="1">
                <a:latin typeface="Oswald"/>
                <a:ea typeface="Oswald"/>
                <a:cs typeface="Oswald"/>
                <a:sym typeface="Oswald"/>
              </a:rPr>
              <a:t>Dirección</a:t>
            </a:r>
            <a:r>
              <a:rPr lang="en-US" b="1" dirty="0">
                <a:latin typeface="Oswald"/>
                <a:ea typeface="Oswald"/>
                <a:cs typeface="Oswald"/>
                <a:sym typeface="Oswald"/>
              </a:rPr>
              <a:t> de </a:t>
            </a:r>
            <a:r>
              <a:rPr lang="en-US" b="1" dirty="0" err="1">
                <a:latin typeface="Oswald"/>
                <a:ea typeface="Oswald"/>
                <a:cs typeface="Oswald"/>
                <a:sym typeface="Oswald"/>
              </a:rPr>
              <a:t>correo</a:t>
            </a:r>
            <a:r>
              <a:rPr lang="en-US" b="1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b="1" dirty="0" err="1">
                <a:latin typeface="Oswald"/>
                <a:ea typeface="Oswald"/>
                <a:cs typeface="Oswald"/>
                <a:sym typeface="Oswald"/>
              </a:rPr>
              <a:t>electrónico</a:t>
            </a:r>
            <a:r>
              <a:rPr lang="en" b="1" dirty="0">
                <a:latin typeface="Oswald"/>
                <a:ea typeface="Oswald"/>
                <a:cs typeface="Oswald"/>
                <a:sym typeface="Oswald"/>
              </a:rPr>
              <a:t>:   ___________________________________________________________________</a:t>
            </a:r>
            <a:endParaRPr sz="1800" b="1" dirty="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1575</Words>
  <Application>Microsoft Macintosh PowerPoint</Application>
  <PresentationFormat>Custom</PresentationFormat>
  <Paragraphs>119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Amatic SC</vt:lpstr>
      <vt:lpstr>Bree Serif</vt:lpstr>
      <vt:lpstr>Georgia</vt:lpstr>
      <vt:lpstr>Merriweather</vt:lpstr>
      <vt:lpstr>Alegreya</vt:lpstr>
      <vt:lpstr>Arial</vt:lpstr>
      <vt:lpstr>Oswald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Mountain Artworx</dc:creator>
  <cp:lastModifiedBy>Microsoft Office User</cp:lastModifiedBy>
  <cp:revision>10</cp:revision>
  <cp:lastPrinted>2020-08-31T16:34:23Z</cp:lastPrinted>
  <dcterms:modified xsi:type="dcterms:W3CDTF">2022-05-31T23:26:24Z</dcterms:modified>
</cp:coreProperties>
</file>