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Alegreya" pitchFamily="2" charset="0"/>
      <p:regular r:id="rId8"/>
      <p:bold r:id="rId9"/>
      <p:italic r:id="rId10"/>
      <p:boldItalic r:id="rId11"/>
    </p:embeddedFont>
    <p:embeddedFont>
      <p:font typeface="Book Antiqua" panose="02040602050305030304" pitchFamily="18" charset="0"/>
      <p:regular r:id="rId12"/>
      <p:bold r:id="rId13"/>
      <p:italic r:id="rId14"/>
      <p:boldItalic r:id="rId15"/>
    </p:embeddedFont>
    <p:embeddedFont>
      <p:font typeface="Bree Serif" panose="02000503040000020004" pitchFamily="2" charset="77"/>
      <p:regular r:id="rId16"/>
      <p:bold r:id="rId17"/>
      <p:italic r:id="rId18"/>
      <p:boldItalic r:id="rId19"/>
    </p:embeddedFont>
    <p:embeddedFont>
      <p:font typeface="Merriweather" pitchFamily="2" charset="77"/>
      <p:regular r:id="rId20"/>
      <p:bold r:id="rId21"/>
      <p:italic r:id="rId22"/>
      <p:boldItalic r:id="rId23"/>
    </p:embeddedFont>
    <p:embeddedFont>
      <p:font typeface="Oswald" pitchFamily="2" charset="77"/>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84" d="100"/>
          <a:sy n="84" d="100"/>
        </p:scale>
        <p:origin x="3344" y="20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1012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e325b4798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e325b47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e325b4798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e325b47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325b4798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325b47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325b4798_0_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325b479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306" b="1999"/>
          <a:stretch/>
        </p:blipFill>
        <p:spPr>
          <a:xfrm>
            <a:off x="-12" y="-113525"/>
            <a:ext cx="7946823" cy="10171927"/>
          </a:xfrm>
          <a:prstGeom prst="rect">
            <a:avLst/>
          </a:prstGeom>
          <a:noFill/>
          <a:ln>
            <a:noFill/>
          </a:ln>
        </p:spPr>
      </p:pic>
      <p:sp>
        <p:nvSpPr>
          <p:cNvPr id="55" name="Google Shape;55;p13"/>
          <p:cNvSpPr txBox="1"/>
          <p:nvPr/>
        </p:nvSpPr>
        <p:spPr>
          <a:xfrm>
            <a:off x="1013700" y="4267200"/>
            <a:ext cx="2872500" cy="45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AmeriGarmnd BT"/>
                <a:ea typeface="Alegreya"/>
                <a:cs typeface="AmeriGarmnd BT"/>
                <a:sym typeface="Alegreya"/>
              </a:rPr>
              <a:t>¿Qué es?</a:t>
            </a:r>
            <a:endParaRPr sz="1200" b="1" dirty="0">
              <a:latin typeface="AmeriGarmnd BT"/>
              <a:ea typeface="Alegreya"/>
              <a:cs typeface="AmeriGarmnd BT"/>
              <a:sym typeface="Alegreya"/>
            </a:endParaRPr>
          </a:p>
          <a:p>
            <a:pPr marL="0" lvl="0" indent="0" algn="l" rtl="0">
              <a:spcBef>
                <a:spcPts val="0"/>
              </a:spcBef>
              <a:spcAft>
                <a:spcPts val="0"/>
              </a:spcAft>
              <a:buNone/>
            </a:pPr>
            <a:r>
              <a:rPr lang="en" sz="1200" dirty="0">
                <a:latin typeface="AmeriGarmnd BT"/>
                <a:ea typeface="Alegreya"/>
                <a:cs typeface="AmeriGarmnd BT"/>
                <a:sym typeface="Alegreya"/>
              </a:rPr>
              <a:t>Este es un plan que describe cómo Cookeville High School (CHS) proporcionará oportunidades para mejorar la participación familiar y apoyar el aprendizaje de los estudiantes. Cookeville High School valora las contribuciones y la participación de las familias para establecer una asociación igualitaria para el objetivo común de mejorar el rendimiento estudiantil. Este plan describe las diferentes maneras en que Cookeville High School apoyará el compromiso familiar y cómo las familias pueden ayudar a planificar y participar en actividades y eventos para promover el aprendizaje de los estudiantes en la escuela y en casa.</a:t>
            </a:r>
            <a:endParaRPr sz="1200" dirty="0">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endParaRPr sz="10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AmeriGarmnd BT"/>
                <a:ea typeface="Alegreya"/>
                <a:cs typeface="AmeriGarmnd BT"/>
                <a:sym typeface="Alegreya"/>
              </a:rPr>
              <a:t>¿Para quién es esto?</a:t>
            </a:r>
            <a:endParaRPr sz="1200" b="1"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Se alienta e invita a los estudiantes y a las familias a participar plenamente en las oportunidades descritas en este plan. Cookeville High School proporcionará asistencia completa para la participación de padres y familiares con inglés limitado, con discapacidades y de niños migratorios.</a:t>
            </a:r>
            <a:endParaRPr sz="1200" b="1"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endParaRPr dirty="0">
              <a:solidFill>
                <a:schemeClr val="dk1"/>
              </a:solidFill>
              <a:latin typeface="AmeriGarmnd BT"/>
              <a:cs typeface="AmeriGarmnd BT"/>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r>
              <a:rPr lang="en" sz="1200" dirty="0">
                <a:latin typeface="Alegreya"/>
                <a:ea typeface="Alegreya"/>
                <a:cs typeface="Alegreya"/>
                <a:sym typeface="Alegreya"/>
              </a:rPr>
              <a:t> </a:t>
            </a:r>
            <a:endParaRPr sz="12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endParaRPr sz="1000" dirty="0">
              <a:latin typeface="Alegreya"/>
              <a:ea typeface="Alegreya"/>
              <a:cs typeface="Alegreya"/>
              <a:sym typeface="Alegreya"/>
            </a:endParaRPr>
          </a:p>
          <a:p>
            <a:pPr marL="0" lvl="0" indent="0" algn="l" rtl="0">
              <a:spcBef>
                <a:spcPts val="0"/>
              </a:spcBef>
              <a:spcAft>
                <a:spcPts val="0"/>
              </a:spcAft>
              <a:buNone/>
            </a:pPr>
            <a:endParaRPr sz="1100" dirty="0">
              <a:latin typeface="Alegreya"/>
              <a:ea typeface="Alegreya"/>
              <a:cs typeface="Alegreya"/>
              <a:sym typeface="Alegreya"/>
            </a:endParaRPr>
          </a:p>
          <a:p>
            <a:pPr marL="0" lvl="0" indent="0" algn="l" rtl="0">
              <a:spcBef>
                <a:spcPts val="0"/>
              </a:spcBef>
              <a:spcAft>
                <a:spcPts val="0"/>
              </a:spcAft>
              <a:buNone/>
            </a:pPr>
            <a:endParaRPr sz="1000" dirty="0">
              <a:latin typeface="Alegreya"/>
              <a:ea typeface="Alegreya"/>
              <a:cs typeface="Alegreya"/>
              <a:sym typeface="Alegreya"/>
            </a:endParaRPr>
          </a:p>
        </p:txBody>
      </p:sp>
      <p:sp>
        <p:nvSpPr>
          <p:cNvPr id="56" name="Google Shape;56;p13"/>
          <p:cNvSpPr txBox="1"/>
          <p:nvPr/>
        </p:nvSpPr>
        <p:spPr>
          <a:xfrm>
            <a:off x="3962250" y="2238038"/>
            <a:ext cx="2476500" cy="1285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Bree Serif"/>
                <a:ea typeface="Bree Serif"/>
                <a:cs typeface="Bree Serif"/>
                <a:sym typeface="Bree Serif"/>
              </a:rPr>
              <a:t>Cookeville High School</a:t>
            </a:r>
            <a:endParaRPr sz="1200">
              <a:latin typeface="Bree Serif"/>
              <a:ea typeface="Bree Serif"/>
              <a:cs typeface="Bree Serif"/>
              <a:sym typeface="Bree Serif"/>
            </a:endParaRPr>
          </a:p>
          <a:p>
            <a:pPr marL="0" lvl="0" indent="0" algn="ctr" rtl="0">
              <a:spcBef>
                <a:spcPts val="0"/>
              </a:spcBef>
              <a:spcAft>
                <a:spcPts val="0"/>
              </a:spcAft>
              <a:buNone/>
            </a:pPr>
            <a:r>
              <a:rPr lang="en" sz="1200">
                <a:latin typeface="Bree Serif"/>
                <a:ea typeface="Bree Serif"/>
                <a:cs typeface="Bree Serif"/>
                <a:sym typeface="Bree Serif"/>
              </a:rPr>
              <a:t>Sr. Max Petett - Director</a:t>
            </a:r>
            <a:endParaRPr sz="1200">
              <a:latin typeface="Bree Serif"/>
              <a:ea typeface="Bree Serif"/>
              <a:cs typeface="Bree Serif"/>
              <a:sym typeface="Bree Serif"/>
            </a:endParaRPr>
          </a:p>
          <a:p>
            <a:pPr marL="0" lvl="0" indent="0" algn="ctr" rtl="0">
              <a:spcBef>
                <a:spcPts val="0"/>
              </a:spcBef>
              <a:spcAft>
                <a:spcPts val="0"/>
              </a:spcAft>
              <a:buNone/>
            </a:pPr>
            <a:r>
              <a:rPr lang="en" sz="1200">
                <a:latin typeface="Bree Serif"/>
                <a:ea typeface="Bree Serif"/>
                <a:cs typeface="Bree Serif"/>
                <a:sym typeface="Bree Serif"/>
              </a:rPr>
              <a:t>1 Cavalier Dr.</a:t>
            </a:r>
            <a:endParaRPr sz="1200">
              <a:latin typeface="Bree Serif"/>
              <a:ea typeface="Bree Serif"/>
              <a:cs typeface="Bree Serif"/>
              <a:sym typeface="Bree Serif"/>
            </a:endParaRPr>
          </a:p>
          <a:p>
            <a:pPr marL="0" lvl="0" indent="0" algn="ctr" rtl="0">
              <a:spcBef>
                <a:spcPts val="0"/>
              </a:spcBef>
              <a:spcAft>
                <a:spcPts val="0"/>
              </a:spcAft>
              <a:buNone/>
            </a:pPr>
            <a:r>
              <a:rPr lang="en" sz="1200">
                <a:latin typeface="Bree Serif"/>
                <a:ea typeface="Bree Serif"/>
                <a:cs typeface="Bree Serif"/>
                <a:sym typeface="Bree Serif"/>
              </a:rPr>
              <a:t>Cookeville, TN  38501</a:t>
            </a:r>
            <a:endParaRPr sz="1200">
              <a:latin typeface="Bree Serif"/>
              <a:ea typeface="Bree Serif"/>
              <a:cs typeface="Bree Serif"/>
              <a:sym typeface="Bree Serif"/>
            </a:endParaRPr>
          </a:p>
          <a:p>
            <a:pPr marL="0" lvl="0" indent="0" algn="ctr" rtl="0">
              <a:spcBef>
                <a:spcPts val="0"/>
              </a:spcBef>
              <a:spcAft>
                <a:spcPts val="0"/>
              </a:spcAft>
              <a:buNone/>
            </a:pPr>
            <a:r>
              <a:rPr lang="en" sz="1200">
                <a:latin typeface="Bree Serif"/>
                <a:ea typeface="Bree Serif"/>
                <a:cs typeface="Bree Serif"/>
                <a:sym typeface="Bree Serif"/>
              </a:rPr>
              <a:t>(931) 520-2287</a:t>
            </a:r>
            <a:endParaRPr sz="1200">
              <a:latin typeface="Bree Serif"/>
              <a:ea typeface="Bree Serif"/>
              <a:cs typeface="Bree Serif"/>
              <a:sym typeface="Bree Serif"/>
            </a:endParaRPr>
          </a:p>
          <a:p>
            <a:pPr marL="0" lvl="0" indent="0" algn="ctr" rtl="0">
              <a:spcBef>
                <a:spcPts val="0"/>
              </a:spcBef>
              <a:spcAft>
                <a:spcPts val="0"/>
              </a:spcAft>
              <a:buNone/>
            </a:pPr>
            <a:r>
              <a:rPr lang="en" sz="1200">
                <a:latin typeface="Bree Serif"/>
                <a:ea typeface="Bree Serif"/>
                <a:cs typeface="Bree Serif"/>
                <a:sym typeface="Bree Serif"/>
              </a:rPr>
              <a:t>www.cookevillecavaliers.com</a:t>
            </a:r>
            <a:endParaRPr sz="1200">
              <a:latin typeface="Bree Serif"/>
              <a:ea typeface="Bree Serif"/>
              <a:cs typeface="Bree Serif"/>
              <a:sym typeface="Bree Serif"/>
            </a:endParaRPr>
          </a:p>
        </p:txBody>
      </p:sp>
      <p:sp>
        <p:nvSpPr>
          <p:cNvPr id="57" name="Google Shape;57;p13"/>
          <p:cNvSpPr txBox="1"/>
          <p:nvPr/>
        </p:nvSpPr>
        <p:spPr>
          <a:xfrm>
            <a:off x="3645300" y="905825"/>
            <a:ext cx="3110400" cy="10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dk1"/>
                </a:solidFill>
                <a:latin typeface="Book Antiqua"/>
                <a:ea typeface="Alegreya"/>
                <a:cs typeface="Book Antiqua"/>
                <a:sym typeface="Alegreya"/>
              </a:rPr>
              <a:t>Cookeville High School </a:t>
            </a:r>
            <a:endParaRPr sz="2000" b="1" dirty="0">
              <a:solidFill>
                <a:schemeClr val="dk1"/>
              </a:solidFill>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r>
              <a:rPr lang="en" sz="2000" b="1" dirty="0">
                <a:solidFill>
                  <a:schemeClr val="dk1"/>
                </a:solidFill>
                <a:latin typeface="Book Antiqua"/>
                <a:ea typeface="Alegreya"/>
                <a:cs typeface="Book Antiqua"/>
                <a:sym typeface="Alegreya"/>
              </a:rPr>
              <a:t>2022-2023</a:t>
            </a:r>
            <a:endParaRPr sz="2000" b="1" dirty="0">
              <a:solidFill>
                <a:schemeClr val="dk1"/>
              </a:solidFill>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Book Antiqua"/>
                <a:ea typeface="Alegreya"/>
                <a:cs typeface="Book Antiqua"/>
                <a:sym typeface="Alegreya"/>
              </a:rPr>
              <a:t>Plan de la Participación Familiar</a:t>
            </a:r>
            <a:endParaRPr sz="1200" b="1" dirty="0">
              <a:solidFill>
                <a:schemeClr val="dk1"/>
              </a:solidFill>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r>
              <a:rPr lang="en" sz="1200" b="1" dirty="0">
                <a:solidFill>
                  <a:schemeClr val="dk1"/>
                </a:solidFill>
                <a:latin typeface="Book Antiqua"/>
                <a:ea typeface="Alegreya"/>
                <a:cs typeface="Book Antiqua"/>
                <a:sym typeface="Alegreya"/>
              </a:rPr>
              <a:t>Para el Éxito Estudiantil Compartido</a:t>
            </a:r>
            <a:endParaRPr sz="1200" b="1" dirty="0">
              <a:solidFill>
                <a:schemeClr val="dk1"/>
              </a:solidFill>
              <a:latin typeface="Book Antiqua"/>
              <a:ea typeface="Alegreya"/>
              <a:cs typeface="Book Antiqua"/>
              <a:sym typeface="Alegreya"/>
            </a:endParaRPr>
          </a:p>
        </p:txBody>
      </p:sp>
      <p:sp>
        <p:nvSpPr>
          <p:cNvPr id="58" name="Google Shape;58;p13"/>
          <p:cNvSpPr txBox="1"/>
          <p:nvPr/>
        </p:nvSpPr>
        <p:spPr>
          <a:xfrm>
            <a:off x="3962250" y="4267200"/>
            <a:ext cx="2872500" cy="29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AmeriGarmnd BT"/>
                <a:ea typeface="Alegreya"/>
                <a:cs typeface="AmeriGarmnd BT"/>
                <a:sym typeface="Alegreya"/>
              </a:rPr>
              <a:t>¿Dónde está disponible?</a:t>
            </a:r>
            <a:endParaRPr sz="1200" b="1"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Siempre se puede acceder a este en el</a:t>
            </a: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Sitio web de participación familiar de CHS</a:t>
            </a: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900" dirty="0">
                <a:solidFill>
                  <a:schemeClr val="dk1"/>
                </a:solidFill>
                <a:latin typeface="AmeriGarmnd BT"/>
                <a:ea typeface="Alegreya"/>
                <a:cs typeface="AmeriGarmnd BT"/>
                <a:sym typeface="Alegreya"/>
              </a:rPr>
              <a:t>(sites.google.com/pcsstn.com/chsfamilyengagement).</a:t>
            </a:r>
            <a:endParaRPr sz="9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El plan se publica en el sitio web de la escuela y en las redes sociales. Las familias también pueden recibir una copia del plan en la biblioteca de CHS.</a:t>
            </a: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AmeriGarmnd BT"/>
                <a:ea typeface="Alegreya"/>
                <a:cs typeface="AmeriGarmnd BT"/>
                <a:sym typeface="Alegreya"/>
              </a:rPr>
              <a:t>¿Cómo es revisado?</a:t>
            </a:r>
            <a:endParaRPr sz="1200" b="1" dirty="0">
              <a:solidFill>
                <a:schemeClr val="dk1"/>
              </a:solidFill>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Cookeville High School invita a los padres, maestros y miembros de la comunidad a las reuniones de la participación familiar durante todo el año para revisar esta política de la participación de padres y familiares, nuestro pacto escolar-padre y el presupuesto de compromiso familiar. Además, los comentarios familiares y comentarios con respecto a este plan son bienvenidos durante el año escolar a través de la encuesta para toda la familia que se distribuye en línea y a través de copias en papel. El plan se publica en nuestro sitio web de la escuela para que las familias revisen durante el año y se utilizará para revisar el plan para el próximo año escolar.</a:t>
            </a:r>
            <a:endParaRPr dirty="0">
              <a:latin typeface="AmeriGarmnd BT"/>
              <a:cs typeface="AmeriGarmnd BT"/>
            </a:endParaRPr>
          </a:p>
        </p:txBody>
      </p:sp>
      <p:sp>
        <p:nvSpPr>
          <p:cNvPr id="59" name="Google Shape;59;p13"/>
          <p:cNvSpPr txBox="1"/>
          <p:nvPr/>
        </p:nvSpPr>
        <p:spPr>
          <a:xfrm>
            <a:off x="-6243150" y="770750"/>
            <a:ext cx="6243000" cy="7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4">
            <a:alphaModFix/>
          </a:blip>
          <a:stretch>
            <a:fillRect/>
          </a:stretch>
        </p:blipFill>
        <p:spPr>
          <a:xfrm>
            <a:off x="1013700" y="1046750"/>
            <a:ext cx="2476500" cy="2476500"/>
          </a:xfrm>
          <a:prstGeom prst="rect">
            <a:avLst/>
          </a:prstGeom>
          <a:noFill/>
          <a:ln>
            <a:noFill/>
          </a:ln>
        </p:spPr>
      </p:pic>
      <p:sp>
        <p:nvSpPr>
          <p:cNvPr id="61" name="Google Shape;61;p13"/>
          <p:cNvSpPr txBox="1"/>
          <p:nvPr/>
        </p:nvSpPr>
        <p:spPr>
          <a:xfrm>
            <a:off x="851900" y="3752875"/>
            <a:ext cx="6243000" cy="5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b="1" dirty="0">
                <a:solidFill>
                  <a:schemeClr val="dk1"/>
                </a:solidFill>
                <a:latin typeface="Book Antiqua"/>
                <a:ea typeface="Alegreya"/>
                <a:cs typeface="Book Antiqua"/>
                <a:sym typeface="Alegreya"/>
              </a:rPr>
              <a:t>Plan Escolar para el Éxito Estudiantil Compartido</a:t>
            </a:r>
            <a:endParaRPr sz="2000" b="1" dirty="0">
              <a:solidFill>
                <a:schemeClr val="dk1"/>
              </a:solidFill>
              <a:latin typeface="Book Antiqua"/>
              <a:ea typeface="Alegreya"/>
              <a:cs typeface="Book Antiqua"/>
              <a:sym typeface="Alegrey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67" name="Google Shape;67;p14"/>
          <p:cNvSpPr txBox="1"/>
          <p:nvPr/>
        </p:nvSpPr>
        <p:spPr>
          <a:xfrm>
            <a:off x="1162050" y="1043350"/>
            <a:ext cx="5646000" cy="13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u="sng" dirty="0">
                <a:solidFill>
                  <a:schemeClr val="dk1"/>
                </a:solidFill>
                <a:latin typeface="Book Antiqua"/>
                <a:ea typeface="Alegreya"/>
                <a:cs typeface="Book Antiqua"/>
                <a:sym typeface="Alegreya"/>
              </a:rPr>
              <a:t>Metas del Distrito</a:t>
            </a:r>
            <a:endParaRPr dirty="0">
              <a:highlight>
                <a:srgbClr val="FFFFFF"/>
              </a:highlight>
              <a:latin typeface="Book Antiqua"/>
              <a:ea typeface="Alegreya"/>
              <a:cs typeface="Book Antiqua"/>
              <a:sym typeface="Alegreya"/>
            </a:endParaRPr>
          </a:p>
          <a:p>
            <a:pPr marL="457200" lvl="0" indent="-317500" algn="l" rtl="0">
              <a:spcBef>
                <a:spcPts val="0"/>
              </a:spcBef>
              <a:spcAft>
                <a:spcPts val="0"/>
              </a:spcAft>
              <a:buSzPts val="1400"/>
              <a:buFont typeface="Alegreya"/>
              <a:buAutoNum type="arabicPeriod"/>
            </a:pPr>
            <a:r>
              <a:rPr lang="en" dirty="0">
                <a:highlight>
                  <a:srgbClr val="FFFFFF"/>
                </a:highlight>
                <a:latin typeface="AmeriGarmnd BT"/>
                <a:ea typeface="Alegreya"/>
                <a:cs typeface="AmeriGarmnd BT"/>
                <a:sym typeface="Alegreya"/>
              </a:rPr>
              <a:t>Todos Significa Todos</a:t>
            </a:r>
            <a:endParaRPr dirty="0">
              <a:highlight>
                <a:srgbClr val="FFFFFF"/>
              </a:highlight>
              <a:latin typeface="AmeriGarmnd BT"/>
              <a:ea typeface="Alegreya"/>
              <a:cs typeface="AmeriGarmnd BT"/>
              <a:sym typeface="Alegreya"/>
            </a:endParaRPr>
          </a:p>
          <a:p>
            <a:pPr marL="457200" lvl="0" indent="-317500" algn="l" rtl="0">
              <a:spcBef>
                <a:spcPts val="0"/>
              </a:spcBef>
              <a:spcAft>
                <a:spcPts val="0"/>
              </a:spcAft>
              <a:buSzPts val="1400"/>
              <a:buFont typeface="Alegreya"/>
              <a:buAutoNum type="arabicPeriod"/>
            </a:pPr>
            <a:r>
              <a:rPr lang="en" dirty="0">
                <a:highlight>
                  <a:srgbClr val="FFFFFF"/>
                </a:highlight>
                <a:latin typeface="AmeriGarmnd BT"/>
                <a:ea typeface="Alegreya"/>
                <a:cs typeface="AmeriGarmnd BT"/>
                <a:sym typeface="Alegreya"/>
              </a:rPr>
              <a:t>Desarrollo y Apoyo de los Educadores</a:t>
            </a:r>
            <a:endParaRPr dirty="0">
              <a:highlight>
                <a:srgbClr val="FFFFFF"/>
              </a:highlight>
              <a:latin typeface="AmeriGarmnd BT"/>
              <a:ea typeface="Alegreya"/>
              <a:cs typeface="AmeriGarmnd BT"/>
              <a:sym typeface="Alegreya"/>
            </a:endParaRPr>
          </a:p>
          <a:p>
            <a:pPr marL="457200" lvl="0" indent="-317500" algn="l" rtl="0">
              <a:spcBef>
                <a:spcPts val="0"/>
              </a:spcBef>
              <a:spcAft>
                <a:spcPts val="0"/>
              </a:spcAft>
              <a:buSzPts val="1400"/>
              <a:buFont typeface="Alegreya"/>
              <a:buAutoNum type="arabicPeriod"/>
            </a:pPr>
            <a:r>
              <a:rPr lang="en" dirty="0">
                <a:highlight>
                  <a:srgbClr val="FFFFFF"/>
                </a:highlight>
                <a:latin typeface="AmeriGarmnd BT"/>
                <a:ea typeface="Alegreya"/>
                <a:cs typeface="AmeriGarmnd BT"/>
                <a:sym typeface="Alegreya"/>
              </a:rPr>
              <a:t>Éxito Académico Para Todos</a:t>
            </a:r>
            <a:endParaRPr dirty="0">
              <a:highlight>
                <a:srgbClr val="FFFFFF"/>
              </a:highlight>
              <a:latin typeface="AmeriGarmnd BT"/>
              <a:ea typeface="Alegreya"/>
              <a:cs typeface="AmeriGarmnd BT"/>
              <a:sym typeface="Alegreya"/>
            </a:endParaRPr>
          </a:p>
          <a:p>
            <a:pPr marL="457200" lvl="0" indent="-317500" algn="l" rtl="0">
              <a:spcBef>
                <a:spcPts val="0"/>
              </a:spcBef>
              <a:spcAft>
                <a:spcPts val="0"/>
              </a:spcAft>
              <a:buSzPts val="1400"/>
              <a:buFont typeface="Alegreya"/>
              <a:buAutoNum type="arabicPeriod"/>
            </a:pPr>
            <a:r>
              <a:rPr lang="en" dirty="0">
                <a:highlight>
                  <a:srgbClr val="FFFFFF"/>
                </a:highlight>
                <a:latin typeface="AmeriGarmnd BT"/>
                <a:ea typeface="Alegreya"/>
                <a:cs typeface="AmeriGarmnd BT"/>
                <a:sym typeface="Alegreya"/>
              </a:rPr>
              <a:t>Mejorar la Preparación para la Universidad y la Carrera</a:t>
            </a:r>
            <a:endParaRPr dirty="0">
              <a:highlight>
                <a:srgbClr val="FFFFFF"/>
              </a:highlight>
              <a:latin typeface="AmeriGarmnd BT"/>
              <a:ea typeface="Alegreya"/>
              <a:cs typeface="AmeriGarmnd BT"/>
              <a:sym typeface="Alegreya"/>
            </a:endParaRPr>
          </a:p>
          <a:p>
            <a:pPr marL="0" lvl="0" indent="0" algn="l" rtl="0">
              <a:spcBef>
                <a:spcPts val="0"/>
              </a:spcBef>
              <a:spcAft>
                <a:spcPts val="0"/>
              </a:spcAft>
              <a:buClr>
                <a:schemeClr val="dk1"/>
              </a:buClr>
              <a:buSzPts val="1100"/>
              <a:buFont typeface="Arial"/>
              <a:buNone/>
            </a:pPr>
            <a:endParaRPr dirty="0">
              <a:highlight>
                <a:srgbClr val="FFFFFF"/>
              </a:highlight>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r>
              <a:rPr lang="en" dirty="0">
                <a:highlight>
                  <a:srgbClr val="FFFFFF"/>
                </a:highlight>
                <a:latin typeface="Alegreya"/>
                <a:ea typeface="Alegreya"/>
                <a:cs typeface="Alegreya"/>
                <a:sym typeface="Alegreya"/>
              </a:rPr>
              <a:t>	   </a:t>
            </a:r>
            <a:endParaRPr dirty="0">
              <a:highlight>
                <a:srgbClr val="FFFFFF"/>
              </a:highlight>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b="1" dirty="0">
              <a:solidFill>
                <a:schemeClr val="dk1"/>
              </a:solidFill>
              <a:latin typeface="Alegreya"/>
              <a:ea typeface="Alegreya"/>
              <a:cs typeface="Alegreya"/>
              <a:sym typeface="Alegreya"/>
            </a:endParaRPr>
          </a:p>
          <a:p>
            <a:pPr marL="0" lvl="0" indent="0" algn="l" rtl="0">
              <a:spcBef>
                <a:spcPts val="0"/>
              </a:spcBef>
              <a:spcAft>
                <a:spcPts val="0"/>
              </a:spcAft>
              <a:buNone/>
            </a:pPr>
            <a:endParaRPr sz="2400" b="1" dirty="0">
              <a:latin typeface="Alegreya"/>
              <a:ea typeface="Alegreya"/>
              <a:cs typeface="Alegreya"/>
              <a:sym typeface="Alegreya"/>
            </a:endParaRPr>
          </a:p>
          <a:p>
            <a:pPr marL="0" lvl="0" indent="0" algn="l" rtl="0">
              <a:spcBef>
                <a:spcPts val="0"/>
              </a:spcBef>
              <a:spcAft>
                <a:spcPts val="0"/>
              </a:spcAft>
              <a:buNone/>
            </a:pPr>
            <a:endParaRPr b="1" dirty="0">
              <a:latin typeface="Alegreya"/>
              <a:ea typeface="Alegreya"/>
              <a:cs typeface="Alegreya"/>
              <a:sym typeface="Alegreya"/>
            </a:endParaRPr>
          </a:p>
        </p:txBody>
      </p:sp>
      <p:cxnSp>
        <p:nvCxnSpPr>
          <p:cNvPr id="68" name="Google Shape;68;p14"/>
          <p:cNvCxnSpPr/>
          <p:nvPr/>
        </p:nvCxnSpPr>
        <p:spPr>
          <a:xfrm>
            <a:off x="752400" y="2715300"/>
            <a:ext cx="6267600" cy="38100"/>
          </a:xfrm>
          <a:prstGeom prst="straightConnector1">
            <a:avLst/>
          </a:prstGeom>
          <a:noFill/>
          <a:ln w="76200" cap="flat" cmpd="sng">
            <a:solidFill>
              <a:schemeClr val="dk2"/>
            </a:solidFill>
            <a:prstDash val="solid"/>
            <a:round/>
            <a:headEnd type="none" w="med" len="med"/>
            <a:tailEnd type="none" w="med" len="med"/>
          </a:ln>
        </p:spPr>
      </p:cxnSp>
      <p:sp>
        <p:nvSpPr>
          <p:cNvPr id="69" name="Google Shape;69;p14"/>
          <p:cNvSpPr txBox="1"/>
          <p:nvPr/>
        </p:nvSpPr>
        <p:spPr>
          <a:xfrm>
            <a:off x="1051550" y="2929925"/>
            <a:ext cx="5843700" cy="26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Book Antiqua"/>
                <a:ea typeface="Alegreya"/>
                <a:cs typeface="Book Antiqua"/>
                <a:sym typeface="Alegreya"/>
              </a:rPr>
              <a:t>Participación de Padres y Familia</a:t>
            </a:r>
            <a:endParaRPr sz="2000" b="1" dirty="0">
              <a:latin typeface="Book Antiqua"/>
              <a:ea typeface="Alegreya"/>
              <a:cs typeface="Book Antiqua"/>
              <a:sym typeface="Alegreya"/>
            </a:endParaRPr>
          </a:p>
          <a:p>
            <a:pPr marL="0" lvl="0" indent="0" algn="l" rtl="0">
              <a:spcBef>
                <a:spcPts val="0"/>
              </a:spcBef>
              <a:spcAft>
                <a:spcPts val="0"/>
              </a:spcAft>
              <a:buNone/>
            </a:pPr>
            <a:r>
              <a:rPr lang="en" dirty="0">
                <a:latin typeface="AmeriGarmnd BT"/>
                <a:ea typeface="Alegreya"/>
                <a:cs typeface="AmeriGarmnd BT"/>
                <a:sym typeface="Alegreya"/>
              </a:rPr>
              <a:t>Cookeville High School cree que la participación familiar significa la participación de los padres y los miembros de familia en una comunicación de dos vías regular y una comunicación significativa que involucra el aprendizaje académico de los estudiantes y otras actividades escolares. La Participación Familiar asegura lo siguiente:</a:t>
            </a:r>
            <a:endParaRPr dirty="0">
              <a:latin typeface="AmeriGarmnd BT"/>
              <a:ea typeface="Alegreya"/>
              <a:cs typeface="AmeriGarmnd BT"/>
              <a:sym typeface="Alegreya"/>
            </a:endParaRPr>
          </a:p>
          <a:p>
            <a:pPr marL="457200" lvl="0" indent="-317500" algn="l" rtl="0">
              <a:spcBef>
                <a:spcPts val="0"/>
              </a:spcBef>
              <a:spcAft>
                <a:spcPts val="0"/>
              </a:spcAft>
              <a:buSzPts val="1400"/>
              <a:buFont typeface="Alegreya"/>
              <a:buChar char="●"/>
            </a:pPr>
            <a:r>
              <a:rPr lang="en" dirty="0">
                <a:latin typeface="AmeriGarmnd BT"/>
                <a:ea typeface="Alegreya"/>
                <a:cs typeface="AmeriGarmnd BT"/>
                <a:sym typeface="Alegreya"/>
              </a:rPr>
              <a:t>Que los padres desempeñan un papel integral en ayudar con el aprendizaje de sus hijos.</a:t>
            </a:r>
            <a:endParaRPr dirty="0">
              <a:latin typeface="AmeriGarmnd BT"/>
              <a:ea typeface="Alegreya"/>
              <a:cs typeface="AmeriGarmnd BT"/>
              <a:sym typeface="Alegreya"/>
            </a:endParaRPr>
          </a:p>
          <a:p>
            <a:pPr marL="457200" lvl="0" indent="-317500" algn="l" rtl="0">
              <a:spcBef>
                <a:spcPts val="0"/>
              </a:spcBef>
              <a:spcAft>
                <a:spcPts val="0"/>
              </a:spcAft>
              <a:buSzPts val="1400"/>
              <a:buFont typeface="Alegreya"/>
              <a:buChar char="●"/>
            </a:pPr>
            <a:r>
              <a:rPr lang="en" dirty="0">
                <a:latin typeface="AmeriGarmnd BT"/>
                <a:ea typeface="Alegreya"/>
                <a:cs typeface="AmeriGarmnd BT"/>
                <a:sym typeface="Alegreya"/>
              </a:rPr>
              <a:t>Que se anima a los padres participar activamente en la educación de sus hijos en la escuela.</a:t>
            </a:r>
            <a:endParaRPr dirty="0">
              <a:latin typeface="AmeriGarmnd BT"/>
              <a:ea typeface="Alegreya"/>
              <a:cs typeface="AmeriGarmnd BT"/>
              <a:sym typeface="Alegreya"/>
            </a:endParaRPr>
          </a:p>
          <a:p>
            <a:pPr marL="457200" lvl="0" indent="-317500" algn="l" rtl="0">
              <a:spcBef>
                <a:spcPts val="0"/>
              </a:spcBef>
              <a:spcAft>
                <a:spcPts val="0"/>
              </a:spcAft>
              <a:buSzPts val="1400"/>
              <a:buFont typeface="Alegreya"/>
              <a:buChar char="●"/>
            </a:pPr>
            <a:r>
              <a:rPr lang="en" dirty="0">
                <a:latin typeface="AmeriGarmnd BT"/>
                <a:ea typeface="Alegreya"/>
                <a:cs typeface="AmeriGarmnd BT"/>
                <a:sym typeface="Alegreya"/>
              </a:rPr>
              <a:t>Que los padres sean socios plenos en la educación de sus hijos y están incluidos, como sea apropiado, haciendo decisiones, y en comités consultivos para ayudar en la educación de sus hijos.</a:t>
            </a:r>
            <a:endParaRPr sz="1600" dirty="0">
              <a:latin typeface="AmeriGarmnd BT"/>
              <a:ea typeface="Alegreya"/>
              <a:cs typeface="AmeriGarmnd BT"/>
              <a:sym typeface="Alegreya"/>
            </a:endParaRPr>
          </a:p>
        </p:txBody>
      </p:sp>
      <p:cxnSp>
        <p:nvCxnSpPr>
          <p:cNvPr id="70" name="Google Shape;70;p14"/>
          <p:cNvCxnSpPr/>
          <p:nvPr/>
        </p:nvCxnSpPr>
        <p:spPr>
          <a:xfrm>
            <a:off x="752400" y="5935438"/>
            <a:ext cx="6267600" cy="38100"/>
          </a:xfrm>
          <a:prstGeom prst="straightConnector1">
            <a:avLst/>
          </a:prstGeom>
          <a:noFill/>
          <a:ln w="76200" cap="flat" cmpd="sng">
            <a:solidFill>
              <a:schemeClr val="dk2"/>
            </a:solidFill>
            <a:prstDash val="solid"/>
            <a:round/>
            <a:headEnd type="none" w="med" len="med"/>
            <a:tailEnd type="none" w="med" len="med"/>
          </a:ln>
        </p:spPr>
      </p:cxnSp>
      <p:sp>
        <p:nvSpPr>
          <p:cNvPr id="71" name="Google Shape;71;p14"/>
          <p:cNvSpPr txBox="1"/>
          <p:nvPr/>
        </p:nvSpPr>
        <p:spPr>
          <a:xfrm>
            <a:off x="1051550" y="5921474"/>
            <a:ext cx="5843700" cy="34358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Book Antiqua"/>
                <a:ea typeface="Alegreya"/>
                <a:cs typeface="Book Antiqua"/>
                <a:sym typeface="Alegreya"/>
              </a:rPr>
              <a:t>Pacto de Escuela-Padre</a:t>
            </a:r>
            <a:endParaRPr sz="2000" b="1" dirty="0">
              <a:latin typeface="AmeriGarmnd BT"/>
              <a:ea typeface="Alegreya"/>
              <a:cs typeface="AmeriGarmnd BT"/>
              <a:sym typeface="Alegreya"/>
            </a:endParaRPr>
          </a:p>
          <a:p>
            <a:pPr marL="0" lvl="0" indent="0" algn="l" rtl="0">
              <a:spcBef>
                <a:spcPts val="0"/>
              </a:spcBef>
              <a:spcAft>
                <a:spcPts val="0"/>
              </a:spcAft>
              <a:buNone/>
            </a:pPr>
            <a:r>
              <a:rPr lang="en" dirty="0">
                <a:latin typeface="AmeriGarmnd BT"/>
                <a:ea typeface="Alegreya"/>
                <a:cs typeface="AmeriGarmnd BT"/>
                <a:sym typeface="Alegreya"/>
              </a:rPr>
              <a:t>Como parte de este plan, Cookeville High School y nuestras familias desarrollarán un pacto entre la escuela y los padres. Un pacto es un acuerdo escrito que las familias, los maestros y los estudiantes desarrollan conjuntamente para explicar cómo todos trabajarán juntos para asegurar que todos los estudiantes lean los estándares de nivel de grado. Los pactos se revisarán y actualizarán anualmente sobre la base de los comentarios de las familias, los estudiantes y los maestros durante los diversos eventos y la Encuesta anual para toda la familia. Los pactos escuela-padre también se muestran en las redes sociales, se comparten con los padres durante las conferencias de padres y maestros, se publican en nuestro sitio web de la escuela (http://cookevillecavs.org/), y las copias adicionales siempre están disponibles en la oficina de CHS. Si desea proporcionar comentarios sobre el compacto en cualquier momento del año, póngase en contacto con Amy Collins al (931) 520-2134 o collinsa4@pcsstn.com.</a:t>
            </a:r>
            <a:endParaRPr dirty="0">
              <a:solidFill>
                <a:schemeClr val="dk1"/>
              </a:solidFill>
              <a:latin typeface="AmeriGarmnd BT"/>
              <a:ea typeface="Alegreya"/>
              <a:cs typeface="AmeriGarmnd BT"/>
              <a:sym typeface="Alegreya"/>
            </a:endParaRPr>
          </a:p>
          <a:p>
            <a:pPr marL="0" lvl="0" indent="0" algn="l" rtl="0">
              <a:spcBef>
                <a:spcPts val="0"/>
              </a:spcBef>
              <a:spcAft>
                <a:spcPts val="0"/>
              </a:spcAft>
              <a:buNone/>
            </a:pPr>
            <a:endParaRPr sz="1600" dirty="0">
              <a:latin typeface="AmeriGarmnd BT"/>
              <a:ea typeface="Alegreya"/>
              <a:cs typeface="AmeriGarmnd BT"/>
              <a:sym typeface="Alegreya"/>
            </a:endParaRPr>
          </a:p>
        </p:txBody>
      </p:sp>
      <p:pic>
        <p:nvPicPr>
          <p:cNvPr id="72" name="Google Shape;72;p14"/>
          <p:cNvPicPr preferRelativeResize="0"/>
          <p:nvPr/>
        </p:nvPicPr>
        <p:blipFill rotWithShape="1">
          <a:blip r:embed="rId4">
            <a:alphaModFix/>
          </a:blip>
          <a:srcRect r="-5853" b="-6666"/>
          <a:stretch/>
        </p:blipFill>
        <p:spPr>
          <a:xfrm>
            <a:off x="5043500" y="1128250"/>
            <a:ext cx="1033450" cy="100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78" name="Google Shape;78;p15"/>
          <p:cNvSpPr txBox="1"/>
          <p:nvPr/>
        </p:nvSpPr>
        <p:spPr>
          <a:xfrm>
            <a:off x="3152775" y="1530750"/>
            <a:ext cx="3714600" cy="7213200"/>
          </a:xfrm>
          <a:prstGeom prst="rect">
            <a:avLst/>
          </a:prstGeom>
          <a:noFill/>
          <a:ln w="2857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Book Antiqua"/>
                <a:ea typeface="Alegreya"/>
                <a:cs typeface="Book Antiqua"/>
                <a:sym typeface="Alegreya"/>
              </a:rPr>
              <a:t>Cookeville High School tomará las siguientes medidas para empoderar y apoyar a los padres y miembros de la familia como una base importante de nuestra escuela con el fin de fortalecer la escuela y alcanzar nuestras metas. Nosotros:</a:t>
            </a:r>
            <a:br>
              <a:rPr lang="en" sz="1200" dirty="0">
                <a:latin typeface="Book Antiqua"/>
                <a:ea typeface="Alegreya"/>
                <a:cs typeface="Book Antiqua"/>
                <a:sym typeface="Alegreya"/>
              </a:rPr>
            </a:b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Aseguraremos que toda la información relacionada con programas escolares y familiares, reuniones y otras actividades se publiquen en inglés y español y publicada en el sitio web de la escuela.</a:t>
            </a: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Promoveremos y apoyaremos la dinámica familiar responsable proporcionando recursos como libros, revistas y otras herramientas de información. Estos recursos se pueden encontrar en la oficina principal, así como materiales adicionales ubicados en la biblioteca.</a:t>
            </a: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Patrocinaremos seminarios para informar a las familias sobre cómo participar en las decisiones que afectan la selección del curso, la planificación profesional y la preparación para oportunidades postsecundarias.</a:t>
            </a: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Comunicaremos con todas las familias y la comunidad de forma regular con respecto a los eventos y actividades de toda la escuela, a través de mensajes telefónicos, nuestro sitio web, redes sociales y folletos.</a:t>
            </a: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Proporcionaremos los materiales y folletos necesarios para los padres en conferencias, reuniones y actividades para ayudar a los padres trabajar con sus hijos para mejorar el logro de su hijo.</a:t>
            </a:r>
            <a:endParaRPr sz="1200" dirty="0">
              <a:latin typeface="Book Antiqua"/>
              <a:ea typeface="Alegreya"/>
              <a:cs typeface="Book Antiqua"/>
              <a:sym typeface="Alegreya"/>
            </a:endParaRPr>
          </a:p>
          <a:p>
            <a:pPr marL="457200" lvl="0" indent="-304800" algn="l" rtl="0">
              <a:spcBef>
                <a:spcPts val="0"/>
              </a:spcBef>
              <a:spcAft>
                <a:spcPts val="0"/>
              </a:spcAft>
              <a:buSzPts val="1200"/>
              <a:buFont typeface="Alegreya"/>
              <a:buChar char="❖"/>
            </a:pPr>
            <a:r>
              <a:rPr lang="en" sz="1200" dirty="0">
                <a:latin typeface="Book Antiqua"/>
                <a:ea typeface="Alegreya"/>
                <a:cs typeface="Book Antiqua"/>
                <a:sym typeface="Alegreya"/>
              </a:rPr>
              <a:t>Recopilaremos comentarios de los padres y miembros de la familia en todos los eventos, y a través de la encuesta para toda la familia, luego implementar cambios y mejoras basados en estos comentarios.</a:t>
            </a:r>
            <a:endParaRPr sz="1200" dirty="0">
              <a:latin typeface="Book Antiqua"/>
              <a:ea typeface="Alegreya"/>
              <a:cs typeface="Book Antiqua"/>
              <a:sym typeface="Alegreya"/>
            </a:endParaRPr>
          </a:p>
          <a:p>
            <a:pPr marL="0" lvl="0" indent="0" algn="l" rtl="0">
              <a:spcBef>
                <a:spcPts val="0"/>
              </a:spcBef>
              <a:spcAft>
                <a:spcPts val="0"/>
              </a:spcAft>
              <a:buNone/>
            </a:pPr>
            <a:endParaRPr sz="1200" dirty="0">
              <a:latin typeface="Book Antiqua"/>
              <a:ea typeface="Alegreya"/>
              <a:cs typeface="Book Antiqua"/>
              <a:sym typeface="Alegreya"/>
            </a:endParaRPr>
          </a:p>
        </p:txBody>
      </p:sp>
      <p:sp>
        <p:nvSpPr>
          <p:cNvPr id="79" name="Google Shape;79;p15"/>
          <p:cNvSpPr txBox="1"/>
          <p:nvPr/>
        </p:nvSpPr>
        <p:spPr>
          <a:xfrm>
            <a:off x="828675" y="1530750"/>
            <a:ext cx="2114400" cy="327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meriGarmnd BT"/>
                <a:ea typeface="Alegreya"/>
                <a:cs typeface="AmeriGarmnd BT"/>
                <a:sym typeface="Alegreya"/>
              </a:rPr>
              <a:t>Recursos de Familia</a:t>
            </a:r>
            <a:endParaRPr b="1" dirty="0">
              <a:latin typeface="AmeriGarmnd BT"/>
              <a:ea typeface="Alegreya"/>
              <a:cs typeface="AmeriGarmnd BT"/>
              <a:sym typeface="Alegreya"/>
            </a:endParaRPr>
          </a:p>
          <a:p>
            <a:pPr marL="0" lvl="0" indent="0" algn="ctr" rtl="0">
              <a:spcBef>
                <a:spcPts val="0"/>
              </a:spcBef>
              <a:spcAft>
                <a:spcPts val="0"/>
              </a:spcAft>
              <a:buNone/>
            </a:pPr>
            <a:r>
              <a:rPr lang="en" sz="1200" dirty="0">
                <a:latin typeface="AmeriGarmnd BT"/>
                <a:ea typeface="Alegreya"/>
                <a:cs typeface="AmeriGarmnd BT"/>
                <a:sym typeface="Alegreya"/>
              </a:rPr>
              <a:t>Nuestro Centro de Recursos CHS está ubicado en la oficina principal y la oficina de consejos del segundo piso. Las familias y los estudiantes pueden acceder información académica en esta área sobre muchos temas, incluyendo carreras, universidades, el examen A.C.T. y el Manual para Estudiantes de CHS. Las computadoras también están disponibles para explorar nuestro sitio web, revisar Powerschool y acceder otros recursos educativos.</a:t>
            </a:r>
            <a:endParaRPr sz="1200" dirty="0">
              <a:latin typeface="AmeriGarmnd BT"/>
              <a:ea typeface="Alegreya"/>
              <a:cs typeface="AmeriGarmnd BT"/>
              <a:sym typeface="Alegreya"/>
            </a:endParaRPr>
          </a:p>
        </p:txBody>
      </p:sp>
      <p:sp>
        <p:nvSpPr>
          <p:cNvPr id="80" name="Google Shape;80;p15"/>
          <p:cNvSpPr txBox="1"/>
          <p:nvPr/>
        </p:nvSpPr>
        <p:spPr>
          <a:xfrm>
            <a:off x="828675" y="4802850"/>
            <a:ext cx="2114400" cy="235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meriGarmnd BT"/>
                <a:ea typeface="Alegreya"/>
                <a:cs typeface="AmeriGarmnd BT"/>
                <a:sym typeface="Alegreya"/>
              </a:rPr>
              <a:t>Cookeville High School se compromete ayudar a los padres y familias para asistir a los eventos familiares enumerados en esta política. Por favor llame a nuestra Coordinadora de la Participación Familiar si necesita ayuda con el cuidado de niños o transporte para participar en cualquiera de nuestros programas.</a:t>
            </a:r>
            <a:endParaRPr sz="1200" dirty="0">
              <a:solidFill>
                <a:schemeClr val="dk1"/>
              </a:solidFill>
              <a:latin typeface="AmeriGarmnd BT"/>
              <a:ea typeface="Alegreya"/>
              <a:cs typeface="AmeriGarmnd BT"/>
              <a:sym typeface="Alegreya"/>
            </a:endParaRPr>
          </a:p>
          <a:p>
            <a:pPr marL="0" lvl="0" indent="0" algn="ctr" rtl="0">
              <a:spcBef>
                <a:spcPts val="0"/>
              </a:spcBef>
              <a:spcAft>
                <a:spcPts val="0"/>
              </a:spcAft>
              <a:buNone/>
            </a:pPr>
            <a:endParaRPr sz="1200" dirty="0">
              <a:latin typeface="AmeriGarmnd BT"/>
              <a:ea typeface="Alegreya"/>
              <a:cs typeface="AmeriGarmnd BT"/>
              <a:sym typeface="Alegreya"/>
            </a:endParaRPr>
          </a:p>
          <a:p>
            <a:pPr marL="0" lvl="0" indent="0" algn="ctr" rtl="0">
              <a:spcBef>
                <a:spcPts val="0"/>
              </a:spcBef>
              <a:spcAft>
                <a:spcPts val="0"/>
              </a:spcAft>
              <a:buNone/>
            </a:pPr>
            <a:endParaRPr sz="1200" dirty="0">
              <a:latin typeface="AmeriGarmnd BT"/>
              <a:ea typeface="Alegreya"/>
              <a:cs typeface="AmeriGarmnd BT"/>
              <a:sym typeface="Alegreya"/>
            </a:endParaRPr>
          </a:p>
        </p:txBody>
      </p:sp>
      <p:sp>
        <p:nvSpPr>
          <p:cNvPr id="81" name="Google Shape;81;p15"/>
          <p:cNvSpPr txBox="1"/>
          <p:nvPr/>
        </p:nvSpPr>
        <p:spPr>
          <a:xfrm>
            <a:off x="828675" y="7246050"/>
            <a:ext cx="2114400" cy="128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Alegreya"/>
                <a:ea typeface="Alegreya"/>
                <a:cs typeface="Alegreya"/>
                <a:sym typeface="Alegreya"/>
              </a:rPr>
              <a:t>Amy Collins</a:t>
            </a:r>
            <a:endParaRPr b="1" dirty="0">
              <a:solidFill>
                <a:schemeClr val="dk1"/>
              </a:solidFill>
              <a:latin typeface="Alegreya"/>
              <a:ea typeface="Alegreya"/>
              <a:cs typeface="Alegreya"/>
              <a:sym typeface="Alegreya"/>
            </a:endParaRPr>
          </a:p>
          <a:p>
            <a:pPr marL="0" lvl="0" indent="0" algn="ctr" rtl="0">
              <a:spcBef>
                <a:spcPts val="0"/>
              </a:spcBef>
              <a:spcAft>
                <a:spcPts val="0"/>
              </a:spcAft>
              <a:buClr>
                <a:schemeClr val="dk1"/>
              </a:buClr>
              <a:buSzPts val="1100"/>
              <a:buFont typeface="Arial"/>
              <a:buNone/>
            </a:pPr>
            <a:r>
              <a:rPr lang="en" sz="1200" dirty="0" err="1">
                <a:solidFill>
                  <a:schemeClr val="dk1"/>
                </a:solidFill>
                <a:latin typeface="Alegreya"/>
                <a:ea typeface="Alegreya"/>
                <a:cs typeface="Alegreya"/>
                <a:sym typeface="Alegreya"/>
              </a:rPr>
              <a:t>Coordinadora</a:t>
            </a:r>
            <a:r>
              <a:rPr lang="en" sz="1200" dirty="0">
                <a:solidFill>
                  <a:schemeClr val="dk1"/>
                </a:solidFill>
                <a:latin typeface="Alegreya"/>
                <a:ea typeface="Alegreya"/>
                <a:cs typeface="Alegreya"/>
                <a:sym typeface="Alegreya"/>
              </a:rPr>
              <a:t> de la</a:t>
            </a:r>
            <a:endParaRPr sz="1200" dirty="0">
              <a:solidFill>
                <a:schemeClr val="dk1"/>
              </a:solidFill>
              <a:latin typeface="Alegreya"/>
              <a:ea typeface="Alegreya"/>
              <a:cs typeface="Alegreya"/>
              <a:sym typeface="Alegreya"/>
            </a:endParaRPr>
          </a:p>
          <a:p>
            <a:pPr marL="0" lvl="0" indent="0" algn="ctr" rtl="0">
              <a:spcBef>
                <a:spcPts val="0"/>
              </a:spcBef>
              <a:spcAft>
                <a:spcPts val="0"/>
              </a:spcAft>
              <a:buNone/>
            </a:pPr>
            <a:r>
              <a:rPr lang="en" sz="1200" dirty="0" err="1">
                <a:solidFill>
                  <a:schemeClr val="dk1"/>
                </a:solidFill>
                <a:latin typeface="Alegreya"/>
                <a:ea typeface="Alegreya"/>
                <a:cs typeface="Alegreya"/>
                <a:sym typeface="Alegreya"/>
              </a:rPr>
              <a:t>Participación</a:t>
            </a:r>
            <a:r>
              <a:rPr lang="en" sz="1200" dirty="0">
                <a:solidFill>
                  <a:schemeClr val="dk1"/>
                </a:solidFill>
                <a:latin typeface="Alegreya"/>
                <a:ea typeface="Alegreya"/>
                <a:cs typeface="Alegreya"/>
                <a:sym typeface="Alegreya"/>
              </a:rPr>
              <a:t> Familiar</a:t>
            </a:r>
            <a:endParaRPr sz="1200" dirty="0">
              <a:solidFill>
                <a:schemeClr val="dk1"/>
              </a:solidFill>
              <a:latin typeface="Alegreya"/>
              <a:ea typeface="Alegreya"/>
              <a:cs typeface="Alegreya"/>
              <a:sym typeface="Alegreya"/>
            </a:endParaRPr>
          </a:p>
          <a:p>
            <a:pPr marL="0" lvl="0" indent="0" algn="ctr" rtl="0">
              <a:spcBef>
                <a:spcPts val="0"/>
              </a:spcBef>
              <a:spcAft>
                <a:spcPts val="0"/>
              </a:spcAft>
              <a:buNone/>
            </a:pPr>
            <a:r>
              <a:rPr lang="en" sz="1200" dirty="0">
                <a:solidFill>
                  <a:schemeClr val="dk1"/>
                </a:solidFill>
                <a:latin typeface="Alegreya"/>
                <a:ea typeface="Alegreya"/>
                <a:cs typeface="Alegreya"/>
                <a:sym typeface="Alegreya"/>
              </a:rPr>
              <a:t>Cookeville High School</a:t>
            </a:r>
            <a:endParaRPr sz="1200" dirty="0">
              <a:solidFill>
                <a:schemeClr val="dk1"/>
              </a:solidFill>
              <a:latin typeface="Alegreya"/>
              <a:ea typeface="Alegreya"/>
              <a:cs typeface="Alegreya"/>
              <a:sym typeface="Alegreya"/>
            </a:endParaRPr>
          </a:p>
          <a:p>
            <a:pPr marL="0" lvl="0" indent="0" algn="ctr" rtl="0">
              <a:spcBef>
                <a:spcPts val="0"/>
              </a:spcBef>
              <a:spcAft>
                <a:spcPts val="0"/>
              </a:spcAft>
              <a:buClr>
                <a:schemeClr val="dk1"/>
              </a:buClr>
              <a:buSzPts val="1100"/>
              <a:buFont typeface="Arial"/>
              <a:buNone/>
            </a:pPr>
            <a:r>
              <a:rPr lang="en" sz="1200" dirty="0">
                <a:solidFill>
                  <a:schemeClr val="dk1"/>
                </a:solidFill>
                <a:latin typeface="Alegreya"/>
                <a:ea typeface="Alegreya"/>
                <a:cs typeface="Alegreya"/>
                <a:sym typeface="Alegreya"/>
              </a:rPr>
              <a:t>(931) 520 - 2134 collinsa4@pcsstn.com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3">
            <a:alphaModFix/>
          </a:blip>
          <a:srcRect l="3306" b="1999"/>
          <a:stretch/>
        </p:blipFill>
        <p:spPr>
          <a:xfrm>
            <a:off x="-12" y="19425"/>
            <a:ext cx="7946823" cy="10171927"/>
          </a:xfrm>
          <a:prstGeom prst="rect">
            <a:avLst/>
          </a:prstGeom>
          <a:noFill/>
          <a:ln>
            <a:noFill/>
          </a:ln>
        </p:spPr>
      </p:pic>
      <p:pic>
        <p:nvPicPr>
          <p:cNvPr id="87" name="Google Shape;87;p16"/>
          <p:cNvPicPr preferRelativeResize="0"/>
          <p:nvPr/>
        </p:nvPicPr>
        <p:blipFill>
          <a:blip r:embed="rId4">
            <a:alphaModFix/>
          </a:blip>
          <a:stretch>
            <a:fillRect/>
          </a:stretch>
        </p:blipFill>
        <p:spPr>
          <a:xfrm>
            <a:off x="1768369" y="5861500"/>
            <a:ext cx="4410075" cy="3339650"/>
          </a:xfrm>
          <a:prstGeom prst="rect">
            <a:avLst/>
          </a:prstGeom>
          <a:noFill/>
          <a:ln>
            <a:noFill/>
          </a:ln>
        </p:spPr>
      </p:pic>
      <p:sp>
        <p:nvSpPr>
          <p:cNvPr id="88" name="Google Shape;88;p16"/>
          <p:cNvSpPr txBox="1"/>
          <p:nvPr/>
        </p:nvSpPr>
        <p:spPr>
          <a:xfrm>
            <a:off x="762000" y="933450"/>
            <a:ext cx="6172200" cy="82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latin typeface="Alegreya"/>
              <a:ea typeface="Alegreya"/>
              <a:cs typeface="Alegreya"/>
              <a:sym typeface="Alegreya"/>
            </a:endParaRPr>
          </a:p>
          <a:p>
            <a:pPr marL="0" lvl="0" indent="0" algn="ctr" rtl="0">
              <a:spcBef>
                <a:spcPts val="0"/>
              </a:spcBef>
              <a:spcAft>
                <a:spcPts val="0"/>
              </a:spcAft>
              <a:buNone/>
            </a:pPr>
            <a:r>
              <a:rPr lang="en" sz="2400" dirty="0">
                <a:latin typeface="Book Antiqua"/>
                <a:ea typeface="Alegreya"/>
                <a:cs typeface="Book Antiqua"/>
                <a:sym typeface="Alegreya"/>
              </a:rPr>
              <a:t>¡Vamos a unirnos!</a:t>
            </a:r>
            <a:endParaRPr sz="2400" dirty="0">
              <a:latin typeface="Book Antiqua"/>
              <a:ea typeface="Alegreya"/>
              <a:cs typeface="Book Antiqua"/>
              <a:sym typeface="Alegreya"/>
            </a:endParaRPr>
          </a:p>
          <a:p>
            <a:pPr marL="0" lvl="0" indent="0" algn="l" rtl="0">
              <a:spcBef>
                <a:spcPts val="0"/>
              </a:spcBef>
              <a:spcAft>
                <a:spcPts val="0"/>
              </a:spcAft>
              <a:buNone/>
            </a:pPr>
            <a:endParaRPr dirty="0">
              <a:latin typeface="Alegreya"/>
              <a:ea typeface="Alegreya"/>
              <a:cs typeface="Alegreya"/>
              <a:sym typeface="Alegreya"/>
            </a:endParaRPr>
          </a:p>
          <a:p>
            <a:pPr marL="0" lvl="0" indent="0" algn="ctr" rtl="0">
              <a:spcBef>
                <a:spcPts val="0"/>
              </a:spcBef>
              <a:spcAft>
                <a:spcPts val="0"/>
              </a:spcAft>
              <a:buNone/>
            </a:pPr>
            <a:r>
              <a:rPr lang="en" dirty="0">
                <a:latin typeface="AmeriGarmnd BT"/>
                <a:ea typeface="Alegreya"/>
                <a:cs typeface="AmeriGarmnd BT"/>
                <a:sym typeface="Alegreya"/>
              </a:rPr>
              <a:t>Cookeville High School organizará los siguientes eventos para desarrollar la capacidad de una fuerte participación familiar y apoyo y asociación entre la escuela, las familias y la comunidad para mejorar el rendimiento académico de los estudiantes.  </a:t>
            </a:r>
            <a:endParaRPr b="1" dirty="0">
              <a:latin typeface="AmeriGarmnd BT"/>
              <a:ea typeface="Alegreya"/>
              <a:cs typeface="AmeriGarmnd BT"/>
              <a:sym typeface="Alegreya"/>
            </a:endParaRPr>
          </a:p>
          <a:p>
            <a:pPr marL="0" lvl="0" indent="0" algn="l" rtl="0">
              <a:spcBef>
                <a:spcPts val="0"/>
              </a:spcBef>
              <a:spcAft>
                <a:spcPts val="0"/>
              </a:spcAft>
              <a:buNone/>
            </a:pPr>
            <a:endParaRPr b="1" dirty="0">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Conferencias de Padre – Maestra : Otoño  y Primavera </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Orientación del 9° Grado</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Reuniones de Nivel de Grado</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Sesiones de Ayuda Financiera Noche de A.C.T.</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Reuniones de la Promesa de TN</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Banquetes Atléticos Asamblea de Premios</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Feria de Carrera</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Drama y Actuaciones Musicales</a:t>
            </a:r>
            <a:endParaRPr b="1" dirty="0">
              <a:solidFill>
                <a:schemeClr val="dk1"/>
              </a:solidFill>
              <a:latin typeface="AmeriGarmnd BT"/>
              <a:ea typeface="Alegreya"/>
              <a:cs typeface="AmeriGarmnd BT"/>
              <a:sym typeface="Alegreya"/>
            </a:endParaRPr>
          </a:p>
          <a:p>
            <a:pPr marL="457200" lvl="0" indent="-317500" algn="l" rtl="0">
              <a:spcBef>
                <a:spcPts val="0"/>
              </a:spcBef>
              <a:spcAft>
                <a:spcPts val="0"/>
              </a:spcAft>
              <a:buClr>
                <a:schemeClr val="dk1"/>
              </a:buClr>
              <a:buSzPts val="1400"/>
              <a:buFont typeface="Alegreya"/>
              <a:buChar char="●"/>
            </a:pPr>
            <a:r>
              <a:rPr lang="en" b="1" dirty="0">
                <a:solidFill>
                  <a:schemeClr val="dk1"/>
                </a:solidFill>
                <a:latin typeface="AmeriGarmnd BT"/>
                <a:ea typeface="Alegreya"/>
                <a:cs typeface="AmeriGarmnd BT"/>
                <a:sym typeface="Alegreya"/>
              </a:rPr>
              <a:t>Programa del Día de los Veteranos Noches de Salud y Buena Forma Fisica</a:t>
            </a:r>
            <a:endParaRPr b="1" dirty="0">
              <a:latin typeface="AmeriGarmnd BT"/>
              <a:ea typeface="Merriweather"/>
              <a:cs typeface="AmeriGarmnd BT"/>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ctr" rtl="0">
              <a:spcBef>
                <a:spcPts val="0"/>
              </a:spcBef>
              <a:spcAft>
                <a:spcPts val="0"/>
              </a:spcAft>
              <a:buNone/>
            </a:pPr>
            <a:r>
              <a:rPr lang="en" b="1" dirty="0">
                <a:latin typeface="Merriweather"/>
                <a:ea typeface="Merriweather"/>
                <a:cs typeface="Merriweather"/>
                <a:sym typeface="Merriweather"/>
              </a:rPr>
              <a:t>-----------------------------------------------------</a:t>
            </a:r>
            <a:endParaRPr b="1" dirty="0">
              <a:latin typeface="Merriweather"/>
              <a:ea typeface="Merriweather"/>
              <a:cs typeface="Merriweather"/>
              <a:sym typeface="Merriweather"/>
            </a:endParaRPr>
          </a:p>
          <a:p>
            <a:pPr marL="0" lvl="0" indent="0" algn="ctr" rtl="0">
              <a:lnSpc>
                <a:spcPct val="100000"/>
              </a:lnSpc>
              <a:spcBef>
                <a:spcPts val="2300"/>
              </a:spcBef>
              <a:spcAft>
                <a:spcPts val="0"/>
              </a:spcAft>
              <a:buClr>
                <a:schemeClr val="dk1"/>
              </a:buClr>
              <a:buSzPts val="1100"/>
              <a:buFont typeface="Arial"/>
              <a:buNone/>
            </a:pPr>
            <a:r>
              <a:rPr lang="en" sz="2250" dirty="0">
                <a:highlight>
                  <a:srgbClr val="FFFFFF"/>
                </a:highlight>
                <a:latin typeface="Book Antiqua"/>
                <a:ea typeface="Alegreya"/>
                <a:cs typeface="Book Antiqua"/>
                <a:sym typeface="Alegreya"/>
              </a:rPr>
              <a:t>Cookeville High School</a:t>
            </a:r>
            <a:br>
              <a:rPr lang="en" sz="2250" dirty="0">
                <a:highlight>
                  <a:srgbClr val="FFFFFF"/>
                </a:highlight>
                <a:latin typeface="Book Antiqua"/>
                <a:ea typeface="Alegreya"/>
                <a:cs typeface="Book Antiqua"/>
                <a:sym typeface="Alegreya"/>
              </a:rPr>
            </a:br>
            <a:r>
              <a:rPr lang="en" sz="2250" dirty="0">
                <a:highlight>
                  <a:srgbClr val="FFFFFF"/>
                </a:highlight>
                <a:latin typeface="Book Antiqua"/>
                <a:ea typeface="Alegreya"/>
                <a:cs typeface="Book Antiqua"/>
                <a:sym typeface="Alegreya"/>
              </a:rPr>
              <a:t>Metas para el rendimiento académico</a:t>
            </a:r>
            <a:endParaRPr sz="2250" dirty="0">
              <a:highlight>
                <a:srgbClr val="FFFFFF"/>
              </a:highlight>
              <a:latin typeface="Book Antiqua"/>
              <a:ea typeface="Alegreya"/>
              <a:cs typeface="Book Antiqua"/>
              <a:sym typeface="Alegreya"/>
            </a:endParaRPr>
          </a:p>
          <a:p>
            <a:pPr marL="457200" lvl="0" indent="-330200" algn="l" rtl="0">
              <a:lnSpc>
                <a:spcPct val="185714"/>
              </a:lnSpc>
              <a:spcBef>
                <a:spcPts val="800"/>
              </a:spcBef>
              <a:spcAft>
                <a:spcPts val="0"/>
              </a:spcAft>
              <a:buClr>
                <a:srgbClr val="000000"/>
              </a:buClr>
              <a:buSzPts val="1600"/>
              <a:buFont typeface="Alegreya"/>
              <a:buChar char="●"/>
            </a:pPr>
            <a:r>
              <a:rPr lang="en" sz="1600" dirty="0">
                <a:highlight>
                  <a:srgbClr val="FFFFFF"/>
                </a:highlight>
                <a:latin typeface="AmeriGarmnd BT"/>
                <a:ea typeface="Alegreya"/>
                <a:cs typeface="AmeriGarmnd BT"/>
                <a:sym typeface="Alegreya"/>
              </a:rPr>
              <a:t>Aumentar nuestro compuesto ACT a 22</a:t>
            </a:r>
            <a:endParaRPr sz="1600" dirty="0">
              <a:highlight>
                <a:srgbClr val="FFFFFF"/>
              </a:highlight>
              <a:latin typeface="AmeriGarmnd BT"/>
              <a:ea typeface="Alegreya"/>
              <a:cs typeface="AmeriGarmnd BT"/>
              <a:sym typeface="Alegreya"/>
            </a:endParaRPr>
          </a:p>
          <a:p>
            <a:pPr marL="457200" lvl="0" indent="-330200" algn="l" rtl="0">
              <a:lnSpc>
                <a:spcPct val="185714"/>
              </a:lnSpc>
              <a:spcBef>
                <a:spcPts val="0"/>
              </a:spcBef>
              <a:spcAft>
                <a:spcPts val="0"/>
              </a:spcAft>
              <a:buClr>
                <a:srgbClr val="000000"/>
              </a:buClr>
              <a:buSzPts val="1600"/>
              <a:buFont typeface="Alegreya"/>
              <a:buChar char="●"/>
            </a:pPr>
            <a:r>
              <a:rPr lang="en" sz="1600" dirty="0">
                <a:highlight>
                  <a:srgbClr val="FFFFFF"/>
                </a:highlight>
                <a:latin typeface="AmeriGarmnd BT"/>
                <a:ea typeface="Alegreya"/>
                <a:cs typeface="AmeriGarmnd BT"/>
                <a:sym typeface="Alegreya"/>
              </a:rPr>
              <a:t>Aumentar nuestra tasa de graduación al 95%</a:t>
            </a:r>
            <a:endParaRPr sz="1600" dirty="0">
              <a:highlight>
                <a:srgbClr val="FFFFFF"/>
              </a:highlight>
              <a:latin typeface="AmeriGarmnd BT"/>
              <a:ea typeface="Alegreya"/>
              <a:cs typeface="AmeriGarmnd BT"/>
              <a:sym typeface="Alegreya"/>
            </a:endParaRPr>
          </a:p>
          <a:p>
            <a:pPr marL="457200" lvl="0" indent="-330200" algn="l" rtl="0">
              <a:lnSpc>
                <a:spcPct val="185714"/>
              </a:lnSpc>
              <a:spcBef>
                <a:spcPts val="0"/>
              </a:spcBef>
              <a:spcAft>
                <a:spcPts val="0"/>
              </a:spcAft>
              <a:buClr>
                <a:srgbClr val="000000"/>
              </a:buClr>
              <a:buSzPts val="1600"/>
              <a:buFont typeface="Alegreya"/>
              <a:buChar char="●"/>
            </a:pPr>
            <a:r>
              <a:rPr lang="en" sz="1600" dirty="0">
                <a:highlight>
                  <a:srgbClr val="FFFFFF"/>
                </a:highlight>
                <a:latin typeface="AmeriGarmnd BT"/>
                <a:ea typeface="Alegreya"/>
                <a:cs typeface="AmeriGarmnd BT"/>
                <a:sym typeface="Alegreya"/>
              </a:rPr>
              <a:t>Aumentar nuestros graduados preparados para el futuro al 75%</a:t>
            </a:r>
            <a:endParaRPr sz="1600" dirty="0">
              <a:highlight>
                <a:srgbClr val="FFFFFF"/>
              </a:highlight>
              <a:latin typeface="AmeriGarmnd BT"/>
              <a:ea typeface="Alegreya"/>
              <a:cs typeface="AmeriGarmnd BT"/>
              <a:sym typeface="Alegreya"/>
            </a:endParaRPr>
          </a:p>
          <a:p>
            <a:pPr marL="457200" lvl="0" indent="-330200" algn="l" rtl="0">
              <a:lnSpc>
                <a:spcPct val="185714"/>
              </a:lnSpc>
              <a:spcBef>
                <a:spcPts val="0"/>
              </a:spcBef>
              <a:spcAft>
                <a:spcPts val="0"/>
              </a:spcAft>
              <a:buClr>
                <a:srgbClr val="000000"/>
              </a:buClr>
              <a:buSzPts val="1600"/>
              <a:buFont typeface="Alegreya"/>
              <a:buChar char="●"/>
            </a:pPr>
            <a:r>
              <a:rPr lang="en" sz="1600" dirty="0">
                <a:highlight>
                  <a:srgbClr val="FFFFFF"/>
                </a:highlight>
                <a:latin typeface="AmeriGarmnd BT"/>
                <a:ea typeface="Alegreya"/>
                <a:cs typeface="AmeriGarmnd BT"/>
                <a:sym typeface="Alegreya"/>
              </a:rPr>
              <a:t>Disminuir el absentismo crónico en un 10%</a:t>
            </a:r>
            <a:endParaRPr sz="1600" dirty="0">
              <a:highlight>
                <a:srgbClr val="FFFFFF"/>
              </a:highlight>
              <a:latin typeface="AmeriGarmnd BT"/>
              <a:ea typeface="Alegreya"/>
              <a:cs typeface="AmeriGarmnd BT"/>
              <a:sym typeface="Alegreya"/>
            </a:endParaRPr>
          </a:p>
          <a:p>
            <a:pPr marL="457200" lvl="0" indent="0" algn="l" rtl="0">
              <a:lnSpc>
                <a:spcPct val="185714"/>
              </a:lnSpc>
              <a:spcBef>
                <a:spcPts val="0"/>
              </a:spcBef>
              <a:spcAft>
                <a:spcPts val="0"/>
              </a:spcAft>
              <a:buNone/>
            </a:pPr>
            <a:endParaRPr sz="1600" dirty="0">
              <a:highlight>
                <a:srgbClr val="FFFFFF"/>
              </a:highlight>
              <a:latin typeface="Alegreya"/>
              <a:ea typeface="Alegreya"/>
              <a:cs typeface="Alegreya"/>
              <a:sym typeface="Alegreya"/>
            </a:endParaRPr>
          </a:p>
          <a:p>
            <a:pPr marL="0" lvl="0" indent="0" algn="l" rtl="0">
              <a:lnSpc>
                <a:spcPct val="185714"/>
              </a:lnSpc>
              <a:spcBef>
                <a:spcPts val="0"/>
              </a:spcBef>
              <a:spcAft>
                <a:spcPts val="0"/>
              </a:spcAft>
              <a:buNone/>
            </a:pPr>
            <a:endParaRPr sz="1200" dirty="0">
              <a:highlight>
                <a:srgbClr val="FFFFFF"/>
              </a:highlight>
              <a:latin typeface="Alegreya"/>
              <a:ea typeface="Alegreya"/>
              <a:cs typeface="Alegreya"/>
              <a:sym typeface="Alegreya"/>
            </a:endParaRPr>
          </a:p>
          <a:p>
            <a:pPr marL="0" lvl="0" indent="0" algn="ctr"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endParaRPr b="1" dirty="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199950" y="533400"/>
            <a:ext cx="7372500" cy="1820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Book Antiqua"/>
                <a:ea typeface="Oswald"/>
                <a:cs typeface="Book Antiqua"/>
                <a:sym typeface="Oswald"/>
              </a:rPr>
              <a:t>Equipo Comunitario de la Escuela</a:t>
            </a:r>
            <a:endParaRPr sz="2400" dirty="0">
              <a:latin typeface="AmeriGarmnd BT"/>
              <a:ea typeface="Oswald"/>
              <a:cs typeface="AmeriGarmnd BT"/>
              <a:sym typeface="Oswald"/>
            </a:endParaRPr>
          </a:p>
          <a:p>
            <a:pPr marL="0" lvl="0" indent="0" algn="l" rtl="0">
              <a:spcBef>
                <a:spcPts val="0"/>
              </a:spcBef>
              <a:spcAft>
                <a:spcPts val="0"/>
              </a:spcAft>
              <a:buNone/>
            </a:pPr>
            <a:r>
              <a:rPr lang="en" sz="1200" dirty="0">
                <a:latin typeface="AmeriGarmnd BT"/>
                <a:ea typeface="Oswald"/>
                <a:cs typeface="AmeriGarmnd BT"/>
                <a:sym typeface="Oswald"/>
              </a:rPr>
              <a:t>Cookeville High School invita a todas las familias a unirse al Comité de la Participación Familiar para compartir ideas y maneras de involucrar a otros para establecer asociaciones con la escuela, las familias y la comunidad. El equipo se reunirá tres veces durante el año escolar, pero los padres y los miembros de la familia también pueden enviar ideas o sugerencias en cualquier actividad y reunión escolar, así como a través de nuestra encuesta familiar y sitio web. Si desea obtener más información sobre el Comité de la Participación Familiar, comuníquese con Amy Collins al (931) 520-2134 o collinsa4@pcsstn.com. También le damos la bienvenida a los comentarios a través de la encuesta a continuación. Se puede entregar en la oficina de la escuela.</a:t>
            </a:r>
            <a:endParaRPr sz="1200" dirty="0">
              <a:latin typeface="AmeriGarmnd BT"/>
              <a:ea typeface="Oswald"/>
              <a:cs typeface="AmeriGarmnd BT"/>
              <a:sym typeface="Oswald"/>
            </a:endParaRPr>
          </a:p>
        </p:txBody>
      </p:sp>
      <p:sp>
        <p:nvSpPr>
          <p:cNvPr id="94" name="Google Shape;94;p17"/>
          <p:cNvSpPr txBox="1"/>
          <p:nvPr/>
        </p:nvSpPr>
        <p:spPr>
          <a:xfrm>
            <a:off x="199950" y="6629400"/>
            <a:ext cx="7372500" cy="3230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Book Antiqua"/>
                <a:ea typeface="Oswald"/>
                <a:cs typeface="Book Antiqua"/>
                <a:sym typeface="Oswald"/>
              </a:rPr>
              <a:t>Comparta sus Pensamientos</a:t>
            </a:r>
            <a:endParaRPr sz="2400" dirty="0">
              <a:latin typeface="Book Antiqua"/>
              <a:ea typeface="Oswald"/>
              <a:cs typeface="Book Antiqua"/>
              <a:sym typeface="Oswald"/>
            </a:endParaRPr>
          </a:p>
          <a:p>
            <a:pPr marL="0" lvl="0" indent="0" algn="l" rtl="0">
              <a:spcBef>
                <a:spcPts val="0"/>
              </a:spcBef>
              <a:spcAft>
                <a:spcPts val="0"/>
              </a:spcAft>
              <a:buClr>
                <a:schemeClr val="dk1"/>
              </a:buClr>
              <a:buSzPts val="1100"/>
              <a:buFont typeface="Arial"/>
              <a:buNone/>
            </a:pPr>
            <a:r>
              <a:rPr lang="en" dirty="0">
                <a:latin typeface="AmeriGarmnd BT"/>
                <a:ea typeface="Oswald"/>
                <a:cs typeface="AmeriGarmnd BT"/>
                <a:sym typeface="Oswald"/>
              </a:rPr>
              <a:t>¡Queremos saber de usted! Si tiene alguna sugerencia o si hay alguna parte de esta política que usted</a:t>
            </a:r>
            <a:endParaRPr dirty="0">
              <a:latin typeface="AmeriGarmnd BT"/>
              <a:ea typeface="Oswald"/>
              <a:cs typeface="AmeriGarmnd BT"/>
              <a:sym typeface="Oswald"/>
            </a:endParaRPr>
          </a:p>
          <a:p>
            <a:pPr marL="0" lvl="0" indent="0" algn="l" rtl="0">
              <a:spcBef>
                <a:spcPts val="0"/>
              </a:spcBef>
              <a:spcAft>
                <a:spcPts val="0"/>
              </a:spcAft>
              <a:buClr>
                <a:schemeClr val="dk1"/>
              </a:buClr>
              <a:buSzPts val="1100"/>
              <a:buFont typeface="Arial"/>
              <a:buNone/>
            </a:pPr>
            <a:r>
              <a:rPr lang="en" dirty="0">
                <a:latin typeface="AmeriGarmnd BT"/>
                <a:ea typeface="Oswald"/>
                <a:cs typeface="AmeriGarmnd BT"/>
                <a:sym typeface="Oswald"/>
              </a:rPr>
              <a:t>siente que no es satisfactoria con los objetivos de los estudiantes y la escuela para el logro</a:t>
            </a: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académico, por favor proporcione sus comentarios en el espacio proporcionado y deje este formulario en la oficina:</a:t>
            </a: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Nombre (opcional): _______________________ Teléfono (opcional): _______________</a:t>
            </a:r>
            <a:r>
              <a:rPr lang="en-US" dirty="0">
                <a:latin typeface="AmeriGarmnd BT"/>
                <a:ea typeface="Oswald"/>
                <a:cs typeface="AmeriGarmnd BT"/>
                <a:sym typeface="Oswald"/>
              </a:rPr>
              <a:t>___</a:t>
            </a:r>
            <a:r>
              <a:rPr lang="en" dirty="0">
                <a:latin typeface="AmeriGarmnd BT"/>
                <a:ea typeface="Oswald"/>
                <a:cs typeface="AmeriGarmnd BT"/>
                <a:sym typeface="Oswald"/>
              </a:rPr>
              <a:t>________</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Comentarios:</a:t>
            </a:r>
            <a:endParaRPr lang="en-US" dirty="0">
              <a:latin typeface="AmeriGarmnd BT"/>
              <a:ea typeface="Oswald"/>
              <a:cs typeface="AmeriGarmnd BT"/>
              <a:sym typeface="Oswald"/>
            </a:endParaRPr>
          </a:p>
          <a:p>
            <a:pPr marL="0" lvl="0" indent="0" algn="l" rtl="0">
              <a:spcBef>
                <a:spcPts val="0"/>
              </a:spcBef>
              <a:spcAft>
                <a:spcPts val="0"/>
              </a:spcAft>
              <a:buNone/>
            </a:pPr>
            <a:r>
              <a:rPr lang="en-US" dirty="0">
                <a:latin typeface="AmeriGarmnd BT"/>
                <a:ea typeface="Oswald"/>
                <a:cs typeface="AmeriGarmnd BT"/>
                <a:sym typeface="Oswald"/>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dirty="0">
              <a:latin typeface="Oswald"/>
              <a:ea typeface="Oswald"/>
              <a:cs typeface="Oswald"/>
              <a:sym typeface="Oswald"/>
            </a:endParaRPr>
          </a:p>
        </p:txBody>
      </p:sp>
      <p:sp>
        <p:nvSpPr>
          <p:cNvPr id="95" name="Google Shape;95;p17"/>
          <p:cNvSpPr txBox="1"/>
          <p:nvPr/>
        </p:nvSpPr>
        <p:spPr>
          <a:xfrm>
            <a:off x="199950" y="2811300"/>
            <a:ext cx="7372500" cy="3573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Book Antiqua"/>
                <a:ea typeface="Oswald"/>
                <a:cs typeface="Book Antiqua"/>
                <a:sym typeface="Oswald"/>
              </a:rPr>
              <a:t>Comité de la Participación Familiar</a:t>
            </a:r>
            <a:endParaRPr sz="2400" dirty="0">
              <a:latin typeface="Book Antiqua"/>
              <a:ea typeface="Oswald"/>
              <a:cs typeface="Book Antiqua"/>
              <a:sym typeface="Oswald"/>
            </a:endParaRPr>
          </a:p>
          <a:p>
            <a:pPr marL="457200" lvl="0" indent="-317500" algn="l" rtl="0">
              <a:spcBef>
                <a:spcPts val="0"/>
              </a:spcBef>
              <a:spcAft>
                <a:spcPts val="0"/>
              </a:spcAft>
              <a:buSzPts val="1400"/>
              <a:buFont typeface="Oswald"/>
              <a:buChar char="❏"/>
            </a:pPr>
            <a:r>
              <a:rPr lang="en" dirty="0">
                <a:latin typeface="AmeriGarmnd BT"/>
                <a:ea typeface="Oswald"/>
                <a:cs typeface="AmeriGarmnd BT"/>
                <a:sym typeface="Oswald"/>
              </a:rPr>
              <a:t>Sí, estoy interesado y deseo unirme al Comité de la Participación Familiar.</a:t>
            </a:r>
            <a:endParaRPr dirty="0">
              <a:latin typeface="AmeriGarmnd BT"/>
              <a:ea typeface="Oswald"/>
              <a:cs typeface="AmeriGarmnd BT"/>
              <a:sym typeface="Oswald"/>
            </a:endParaRPr>
          </a:p>
          <a:p>
            <a:pPr marL="457200" lvl="0" indent="-317500" algn="l" rtl="0">
              <a:spcBef>
                <a:spcPts val="0"/>
              </a:spcBef>
              <a:spcAft>
                <a:spcPts val="0"/>
              </a:spcAft>
              <a:buSzPts val="1400"/>
              <a:buFont typeface="Oswald"/>
              <a:buChar char="❏"/>
            </a:pPr>
            <a:r>
              <a:rPr lang="en" dirty="0">
                <a:latin typeface="AmeriGarmnd BT"/>
                <a:ea typeface="Oswald"/>
                <a:cs typeface="AmeriGarmnd BT"/>
                <a:sym typeface="Oswald"/>
              </a:rPr>
              <a:t>Por favor, póngase en contacto conmigo para poder aprender más acerca de unirme al Comité de la Participación Familiar.</a:t>
            </a:r>
            <a:endParaRPr dirty="0">
              <a:latin typeface="AmeriGarmnd BT"/>
              <a:ea typeface="Oswald"/>
              <a:cs typeface="AmeriGarmnd BT"/>
              <a:sym typeface="Oswald"/>
            </a:endParaRPr>
          </a:p>
          <a:p>
            <a:pPr marL="457200" lvl="0" indent="-317500" algn="l" rtl="0">
              <a:spcBef>
                <a:spcPts val="0"/>
              </a:spcBef>
              <a:spcAft>
                <a:spcPts val="0"/>
              </a:spcAft>
              <a:buSzPts val="1400"/>
              <a:buFont typeface="Oswald"/>
              <a:buChar char="❏"/>
            </a:pPr>
            <a:r>
              <a:rPr lang="en" dirty="0">
                <a:latin typeface="AmeriGarmnd BT"/>
                <a:ea typeface="Oswald"/>
                <a:cs typeface="AmeriGarmnd BT"/>
                <a:sym typeface="Oswald"/>
              </a:rPr>
              <a:t>Por favor, envíeme notificaciones sobre reuniones y actualizaciones futuras .</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Nombre:  __________________________________________________________</a:t>
            </a:r>
            <a:r>
              <a:rPr lang="en-US" dirty="0">
                <a:latin typeface="AmeriGarmnd BT"/>
                <a:ea typeface="Oswald"/>
                <a:cs typeface="AmeriGarmnd BT"/>
                <a:sym typeface="Oswald"/>
              </a:rPr>
              <a:t>_____</a:t>
            </a:r>
            <a:r>
              <a:rPr lang="en" dirty="0">
                <a:latin typeface="AmeriGarmnd BT"/>
                <a:ea typeface="Oswald"/>
                <a:cs typeface="AmeriGarmnd BT"/>
                <a:sym typeface="Oswald"/>
              </a:rPr>
              <a:t>_________</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Nombre de su Estudiante y Nivel de Grado: ______________________________________</a:t>
            </a:r>
            <a:r>
              <a:rPr lang="en-US" dirty="0">
                <a:latin typeface="AmeriGarmnd BT"/>
                <a:ea typeface="Oswald"/>
                <a:cs typeface="AmeriGarmnd BT"/>
                <a:sym typeface="Oswald"/>
              </a:rPr>
              <a:t>___</a:t>
            </a:r>
            <a:r>
              <a:rPr lang="en" dirty="0">
                <a:latin typeface="AmeriGarmnd BT"/>
                <a:ea typeface="Oswald"/>
                <a:cs typeface="AmeriGarmnd BT"/>
                <a:sym typeface="Oswald"/>
              </a:rPr>
              <a:t>___</a:t>
            </a:r>
            <a:r>
              <a:rPr lang="en-US" dirty="0">
                <a:latin typeface="AmeriGarmnd BT"/>
                <a:ea typeface="Oswald"/>
                <a:cs typeface="AmeriGarmnd BT"/>
                <a:sym typeface="Oswald"/>
              </a:rPr>
              <a:t>__</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Dirección: _________________</a:t>
            </a:r>
            <a:r>
              <a:rPr lang="en-US" dirty="0">
                <a:latin typeface="AmeriGarmnd BT"/>
                <a:ea typeface="Oswald"/>
                <a:cs typeface="AmeriGarmnd BT"/>
                <a:sym typeface="Oswald"/>
              </a:rPr>
              <a:t>_</a:t>
            </a:r>
            <a:r>
              <a:rPr lang="en" dirty="0">
                <a:latin typeface="AmeriGarmnd BT"/>
                <a:ea typeface="Oswald"/>
                <a:cs typeface="AmeriGarmnd BT"/>
                <a:sym typeface="Oswald"/>
              </a:rPr>
              <a:t>_____________________</a:t>
            </a:r>
            <a:r>
              <a:rPr lang="en-US" dirty="0">
                <a:latin typeface="AmeriGarmnd BT"/>
                <a:ea typeface="Oswald"/>
                <a:cs typeface="AmeriGarmnd BT"/>
                <a:sym typeface="Oswald"/>
              </a:rPr>
              <a:t>_</a:t>
            </a:r>
            <a:r>
              <a:rPr lang="en" dirty="0">
                <a:latin typeface="AmeriGarmnd BT"/>
                <a:ea typeface="Oswald"/>
                <a:cs typeface="AmeriGarmnd BT"/>
                <a:sym typeface="Oswald"/>
              </a:rPr>
              <a:t>______________________________</a:t>
            </a:r>
            <a:r>
              <a:rPr lang="en-US" dirty="0">
                <a:latin typeface="AmeriGarmnd BT"/>
                <a:ea typeface="Oswald"/>
                <a:cs typeface="AmeriGarmnd BT"/>
                <a:sym typeface="Oswald"/>
              </a:rPr>
              <a:t>__</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pPr marL="0" lvl="0" indent="0" algn="l" rtl="0">
              <a:spcBef>
                <a:spcPts val="0"/>
              </a:spcBef>
              <a:spcAft>
                <a:spcPts val="0"/>
              </a:spcAft>
              <a:buNone/>
            </a:pPr>
            <a:r>
              <a:rPr lang="en" dirty="0">
                <a:latin typeface="AmeriGarmnd BT"/>
                <a:ea typeface="Oswald"/>
                <a:cs typeface="AmeriGarmnd BT"/>
                <a:sym typeface="Oswald"/>
              </a:rPr>
              <a:t>Teléfono: _______________________________________________________________</a:t>
            </a:r>
            <a:r>
              <a:rPr lang="en-US" dirty="0">
                <a:latin typeface="AmeriGarmnd BT"/>
                <a:ea typeface="Oswald"/>
                <a:cs typeface="AmeriGarmnd BT"/>
                <a:sym typeface="Oswald"/>
              </a:rPr>
              <a:t>__________</a:t>
            </a:r>
            <a:endParaRPr dirty="0">
              <a:latin typeface="AmeriGarmnd BT"/>
              <a:ea typeface="Oswald"/>
              <a:cs typeface="AmeriGarmnd BT"/>
              <a:sym typeface="Oswald"/>
            </a:endParaRPr>
          </a:p>
          <a:p>
            <a:pPr marL="0" lvl="0" indent="0" algn="l" rtl="0">
              <a:spcBef>
                <a:spcPts val="0"/>
              </a:spcBef>
              <a:spcAft>
                <a:spcPts val="0"/>
              </a:spcAft>
              <a:buNone/>
            </a:pPr>
            <a:endParaRPr dirty="0">
              <a:latin typeface="AmeriGarmnd BT"/>
              <a:ea typeface="Oswald"/>
              <a:cs typeface="AmeriGarmnd BT"/>
              <a:sym typeface="Oswald"/>
            </a:endParaRPr>
          </a:p>
          <a:p>
            <a:r>
              <a:rPr lang="en" dirty="0">
                <a:latin typeface="AmeriGarmnd BT"/>
                <a:ea typeface="Oswald"/>
                <a:cs typeface="AmeriGarmnd BT"/>
                <a:sym typeface="Oswald"/>
              </a:rPr>
              <a:t>Electrónico:</a:t>
            </a:r>
            <a:r>
              <a:rPr lang="en-US" dirty="0">
                <a:latin typeface="AmeriGarmnd BT"/>
                <a:ea typeface="Oswald"/>
                <a:cs typeface="AmeriGarmnd BT"/>
                <a:sym typeface="Oswald"/>
              </a:rPr>
              <a:t> </a:t>
            </a:r>
            <a:r>
              <a:rPr lang="en" dirty="0">
                <a:latin typeface="AmeriGarmnd BT"/>
                <a:ea typeface="Oswald"/>
                <a:cs typeface="AmeriGarmnd BT"/>
                <a:sym typeface="Oswald"/>
              </a:rPr>
              <a:t>___________________________________</a:t>
            </a:r>
            <a:r>
              <a:rPr lang="en-US" dirty="0">
                <a:latin typeface="AmeriGarmnd BT"/>
                <a:ea typeface="Oswald"/>
                <a:cs typeface="AmeriGarmnd BT"/>
                <a:sym typeface="Oswald"/>
              </a:rPr>
              <a:t>____</a:t>
            </a:r>
            <a:r>
              <a:rPr lang="en" dirty="0">
                <a:latin typeface="AmeriGarmnd BT"/>
                <a:ea typeface="Oswald"/>
                <a:cs typeface="AmeriGarmnd BT"/>
                <a:sym typeface="Oswald"/>
              </a:rPr>
              <a:t>______________________</a:t>
            </a:r>
            <a:r>
              <a:rPr lang="en-US" dirty="0">
                <a:latin typeface="AmeriGarmnd BT"/>
                <a:ea typeface="Oswald"/>
                <a:cs typeface="AmeriGarmnd BT"/>
                <a:sym typeface="Oswald"/>
              </a:rPr>
              <a:t>__________</a:t>
            </a:r>
            <a:endParaRPr dirty="0">
              <a:latin typeface="AmeriGarmnd BT"/>
              <a:ea typeface="Oswald"/>
              <a:cs typeface="AmeriGarmnd BT"/>
              <a:sym typeface="Oswald"/>
            </a:endParaRPr>
          </a:p>
          <a:p>
            <a:pPr marL="0" lvl="0" indent="0" algn="l" rtl="0">
              <a:spcBef>
                <a:spcPts val="0"/>
              </a:spcBef>
              <a:spcAft>
                <a:spcPts val="0"/>
              </a:spcAft>
              <a:buNone/>
            </a:pPr>
            <a:endParaRPr sz="1800" b="1" dirty="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1572</Words>
  <Application>Microsoft Macintosh PowerPoint</Application>
  <PresentationFormat>Custom</PresentationFormat>
  <Paragraphs>110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Bree Serif</vt:lpstr>
      <vt:lpstr>Oswald</vt:lpstr>
      <vt:lpstr>Arial</vt:lpstr>
      <vt:lpstr>Merriweather</vt:lpstr>
      <vt:lpstr>Alegreya</vt:lpstr>
      <vt:lpstr>AmeriGarmnd BT</vt:lpstr>
      <vt:lpstr>Book Antiqua</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2022-08-12T18:16:22Z</dcterms:modified>
</cp:coreProperties>
</file>