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7772400"/>
  <p:notesSz cx="6858000" cy="9144000"/>
  <p:embeddedFontLst>
    <p:embeddedFont>
      <p:font typeface="Alegreya" pitchFamily="2" charset="0"/>
      <p:regular r:id="rId5"/>
      <p:bold r:id="rId6"/>
      <p:italic r:id="rId7"/>
      <p:boldItalic r:id="rId8"/>
    </p:embeddedFont>
    <p:embeddedFont>
      <p:font typeface="Alegreya Medium" pitchFamily="2" charset="0"/>
      <p:regular r:id="rId9"/>
      <p:bold r:id="rId10"/>
      <p:italic r:id="rId11"/>
      <p:boldItalic r:id="rId12"/>
    </p:embeddedFont>
    <p:embeddedFont>
      <p:font typeface="Book Antiqua" panose="02040602050305030304" pitchFamily="18" charset="0"/>
      <p:regular r:id="rId13"/>
      <p:bold r:id="rId14"/>
      <p:italic r:id="rId15"/>
      <p:boldItalic r:id="rId16"/>
    </p:embeddedFont>
    <p:embeddedFont>
      <p:font typeface="Oswal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109" d="100"/>
          <a:sy n="109" d="100"/>
        </p:scale>
        <p:origin x="1952" y="192"/>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65579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e8c81f2e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e8c81f2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7034825" y="4188250"/>
            <a:ext cx="27414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Oswald"/>
                <a:ea typeface="Oswald"/>
                <a:cs typeface="Oswald"/>
                <a:sym typeface="Oswald"/>
              </a:rPr>
              <a:t>2022-2023</a:t>
            </a:r>
            <a:endParaRPr sz="3600" dirty="0">
              <a:latin typeface="Oswald"/>
              <a:ea typeface="Oswald"/>
              <a:cs typeface="Oswald"/>
              <a:sym typeface="Oswald"/>
            </a:endParaRPr>
          </a:p>
        </p:txBody>
      </p:sp>
      <p:pic>
        <p:nvPicPr>
          <p:cNvPr id="55" name="Google Shape;55;p13"/>
          <p:cNvPicPr preferRelativeResize="0"/>
          <p:nvPr/>
        </p:nvPicPr>
        <p:blipFill rotWithShape="1">
          <a:blip r:embed="rId4">
            <a:alphaModFix/>
          </a:blip>
          <a:srcRect l="7370" t="8067" r="8680" b="7280"/>
          <a:stretch/>
        </p:blipFill>
        <p:spPr>
          <a:xfrm>
            <a:off x="3966525" y="4103200"/>
            <a:ext cx="2103225" cy="2120925"/>
          </a:xfrm>
          <a:prstGeom prst="rect">
            <a:avLst/>
          </a:prstGeom>
          <a:noFill/>
          <a:ln>
            <a:noFill/>
          </a:ln>
        </p:spPr>
      </p:pic>
      <p:sp>
        <p:nvSpPr>
          <p:cNvPr id="56" name="Google Shape;56;p13"/>
          <p:cNvSpPr txBox="1"/>
          <p:nvPr/>
        </p:nvSpPr>
        <p:spPr>
          <a:xfrm>
            <a:off x="322525" y="262050"/>
            <a:ext cx="2842200" cy="123107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200" b="1" dirty="0">
                <a:latin typeface="Book Antiqua"/>
                <a:ea typeface="Alegreya"/>
                <a:cs typeface="Book Antiqua"/>
                <a:sym typeface="Alegreya"/>
              </a:rPr>
              <a:t>¿Qué es un Pacto de Familia Escuela?</a:t>
            </a:r>
            <a:endParaRPr sz="1200" b="1" dirty="0">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endParaRPr b="1" dirty="0">
              <a:latin typeface="Alegreya"/>
              <a:ea typeface="Alegreya"/>
              <a:cs typeface="Alegreya"/>
              <a:sym typeface="Alegreya"/>
            </a:endParaRPr>
          </a:p>
          <a:p>
            <a:pPr marL="0" lvl="0" indent="0" algn="ctr" rtl="0">
              <a:spcBef>
                <a:spcPts val="0"/>
              </a:spcBef>
              <a:spcAft>
                <a:spcPts val="0"/>
              </a:spcAft>
              <a:buClr>
                <a:schemeClr val="dk1"/>
              </a:buClr>
              <a:buSzPts val="1100"/>
              <a:buFont typeface="Arial"/>
              <a:buNone/>
            </a:pPr>
            <a:endParaRPr b="1" dirty="0">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p:txBody>
      </p:sp>
      <p:sp>
        <p:nvSpPr>
          <p:cNvPr id="57" name="Google Shape;57;p13"/>
          <p:cNvSpPr txBox="1"/>
          <p:nvPr/>
        </p:nvSpPr>
        <p:spPr>
          <a:xfrm>
            <a:off x="342675" y="584550"/>
            <a:ext cx="27414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AmeriGarmnd BT"/>
                <a:ea typeface="Alegreya"/>
                <a:cs typeface="AmeriGarmnd BT"/>
                <a:sym typeface="Alegreya"/>
              </a:rPr>
              <a:t>Un Pacto Familia-Escuela para el Logro es un acuerdo que las familias, los estudiantes y los maestros desarrollan juntos. Explica cómo las familias y los maestros trabajarán juntos para asegurar que todos nuestros estudiantes alcancen o excedan los estándares de nivel de grado.</a:t>
            </a:r>
            <a:endParaRPr sz="1000" dirty="0">
              <a:latin typeface="AmeriGarmnd BT"/>
              <a:ea typeface="Alegreya"/>
              <a:cs typeface="AmeriGarmnd BT"/>
              <a:sym typeface="Alegreya"/>
            </a:endParaRPr>
          </a:p>
          <a:p>
            <a:pPr marL="0" lvl="0" indent="0" algn="l" rtl="0">
              <a:spcBef>
                <a:spcPts val="0"/>
              </a:spcBef>
              <a:spcAft>
                <a:spcPts val="0"/>
              </a:spcAft>
              <a:buNone/>
            </a:pPr>
            <a:endParaRPr sz="1000" dirty="0">
              <a:latin typeface="AmeriGarmnd BT"/>
              <a:ea typeface="Alegreya"/>
              <a:cs typeface="AmeriGarmnd BT"/>
              <a:sym typeface="Alegreya"/>
            </a:endParaRPr>
          </a:p>
          <a:p>
            <a:pPr marL="0" lvl="0" indent="0" algn="l" rtl="0">
              <a:spcBef>
                <a:spcPts val="0"/>
              </a:spcBef>
              <a:spcAft>
                <a:spcPts val="0"/>
              </a:spcAft>
              <a:buNone/>
            </a:pPr>
            <a:r>
              <a:rPr lang="en" sz="1000" dirty="0">
                <a:latin typeface="AmeriGarmnd BT"/>
                <a:ea typeface="Alegreya"/>
                <a:cs typeface="AmeriGarmnd BT"/>
                <a:sym typeface="Alegreya"/>
              </a:rPr>
              <a:t>Componentes Efectivos:</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Vincular las metas del plan de mejora escolar</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Concertrarse en las habilidades de aprendizaje de los estudiantes</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Describir como las maestras ayudarán a los estudiantes desarrollar estas habilidades usando instrucción de alta calidad</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Compartir estrategias que las familias pueden usar en casa</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Explicar como las maestras y familias se comunicarán sobre el progreso del estudiante.</a:t>
            </a:r>
            <a:endParaRPr sz="1000" dirty="0">
              <a:latin typeface="AmeriGarmnd BT"/>
              <a:ea typeface="Alegreya"/>
              <a:cs typeface="AmeriGarmnd BT"/>
              <a:sym typeface="Alegreya"/>
            </a:endParaRPr>
          </a:p>
          <a:p>
            <a:pPr marL="0" lvl="0" indent="0" algn="l" rtl="0">
              <a:spcBef>
                <a:spcPts val="0"/>
              </a:spcBef>
              <a:spcAft>
                <a:spcPts val="0"/>
              </a:spcAft>
              <a:buNone/>
            </a:pPr>
            <a:endParaRPr sz="1000" dirty="0">
              <a:latin typeface="AmeriGarmnd BT"/>
              <a:ea typeface="Alegreya Medium"/>
              <a:cs typeface="AmeriGarmnd BT"/>
              <a:sym typeface="Alegreya Medium"/>
            </a:endParaRPr>
          </a:p>
        </p:txBody>
      </p:sp>
      <p:sp>
        <p:nvSpPr>
          <p:cNvPr id="58" name="Google Shape;58;p13"/>
          <p:cNvSpPr txBox="1"/>
          <p:nvPr/>
        </p:nvSpPr>
        <p:spPr>
          <a:xfrm>
            <a:off x="161925" y="4405550"/>
            <a:ext cx="3002700" cy="38471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latin typeface="Book Antiqua"/>
                <a:ea typeface="Alegreya"/>
                <a:cs typeface="Book Antiqua"/>
                <a:sym typeface="Alegreya"/>
              </a:rPr>
              <a:t>Desarrollado Conjuntamente</a:t>
            </a:r>
            <a:endParaRPr sz="1200" b="1" dirty="0">
              <a:latin typeface="Book Antiqua"/>
              <a:ea typeface="Alegreya"/>
              <a:cs typeface="Book Antiqua"/>
              <a:sym typeface="Alegreya"/>
            </a:endParaRPr>
          </a:p>
          <a:p>
            <a:pPr marL="0" lvl="0" indent="0" algn="ctr" rtl="0">
              <a:spcBef>
                <a:spcPts val="0"/>
              </a:spcBef>
              <a:spcAft>
                <a:spcPts val="0"/>
              </a:spcAft>
              <a:buNone/>
            </a:pPr>
            <a:endParaRPr sz="600" dirty="0">
              <a:latin typeface="Alegreya Medium"/>
              <a:ea typeface="Alegreya Medium"/>
              <a:cs typeface="Alegreya Medium"/>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Las familias, estudiantes y personal de Cookeville High School tuvieron la</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oportunidad de desarrollar este Pacto de Familia-Escuela para el Logro. Las reuniones se lleban a cabo cada año para revisar el Pacto y hacer cambios basados en las necesidades de los estudiantes.</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Las familias pueden contribuir comentarios en cualquier momento.</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Si se necesita transporte y/o cuidado de niños para participar en las actividades de la Participación Familiar, por favor póngase en contacto con las Sra. Amy Collins, Coordinadora de la Participación Familiar a collinsa4@pcsstn.com o llamar 931-520-2134</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endParaRPr sz="1200" dirty="0">
              <a:latin typeface="Alegreya Medium"/>
              <a:ea typeface="Alegreya Medium"/>
              <a:cs typeface="Alegreya Medium"/>
              <a:sym typeface="Alegreya Medium"/>
            </a:endParaRPr>
          </a:p>
          <a:p>
            <a:pPr marL="0" lvl="0" indent="0" algn="ctr" rtl="0">
              <a:spcBef>
                <a:spcPts val="0"/>
              </a:spcBef>
              <a:spcAft>
                <a:spcPts val="0"/>
              </a:spcAft>
              <a:buNone/>
            </a:pPr>
            <a:endParaRPr sz="1200"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p:txBody>
      </p:sp>
      <p:sp>
        <p:nvSpPr>
          <p:cNvPr id="60" name="Google Shape;60;p13"/>
          <p:cNvSpPr txBox="1"/>
          <p:nvPr/>
        </p:nvSpPr>
        <p:spPr>
          <a:xfrm>
            <a:off x="7039705" y="5967775"/>
            <a:ext cx="2741400" cy="516778"/>
          </a:xfrm>
          <a:prstGeom prst="rect">
            <a:avLst/>
          </a:prstGeom>
          <a:solidFill>
            <a:srgbClr val="D9D9D9"/>
          </a:solidFill>
          <a:ln>
            <a:noFill/>
          </a:ln>
        </p:spPr>
        <p:txBody>
          <a:bodyPr spcFirstLastPara="1" wrap="square" lIns="91425" tIns="91425" rIns="91425" bIns="91425" anchor="t" anchorCtr="0">
            <a:spAutoFit/>
          </a:bodyPr>
          <a:lstStyle/>
          <a:p>
            <a:pPr marL="0" lvl="0" indent="50800" algn="ctr" rtl="0">
              <a:lnSpc>
                <a:spcPct val="165000"/>
              </a:lnSpc>
              <a:spcBef>
                <a:spcPts val="0"/>
              </a:spcBef>
              <a:spcAft>
                <a:spcPts val="0"/>
              </a:spcAft>
              <a:buNone/>
            </a:pPr>
            <a:r>
              <a:rPr lang="en" b="1" dirty="0">
                <a:solidFill>
                  <a:schemeClr val="dk1"/>
                </a:solidFill>
                <a:latin typeface="AmeriGarmnd BT"/>
                <a:ea typeface="Oswald"/>
                <a:cs typeface="AmeriGarmnd BT"/>
                <a:sym typeface="Oswald"/>
              </a:rPr>
              <a:t>Enfoque para el Éxito Estudiantil</a:t>
            </a:r>
            <a:r>
              <a:rPr lang="en" b="1" dirty="0">
                <a:solidFill>
                  <a:schemeClr val="dk1"/>
                </a:solidFill>
                <a:latin typeface="Oswald"/>
                <a:ea typeface="Oswald"/>
                <a:cs typeface="Oswald"/>
                <a:sym typeface="Oswald"/>
              </a:rPr>
              <a:t>.</a:t>
            </a:r>
            <a:endParaRPr dirty="0">
              <a:latin typeface="Oswald"/>
              <a:ea typeface="Oswald"/>
              <a:cs typeface="Oswald"/>
              <a:sym typeface="Oswald"/>
            </a:endParaRPr>
          </a:p>
        </p:txBody>
      </p:sp>
      <p:sp>
        <p:nvSpPr>
          <p:cNvPr id="61" name="Google Shape;61;p13"/>
          <p:cNvSpPr txBox="1"/>
          <p:nvPr/>
        </p:nvSpPr>
        <p:spPr>
          <a:xfrm>
            <a:off x="3980975" y="3570250"/>
            <a:ext cx="2148600" cy="492412"/>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Book Antiqua"/>
                <a:ea typeface="Anton"/>
                <a:cs typeface="Book Antiqua"/>
                <a:sym typeface="Anton"/>
              </a:rPr>
              <a:t>Contáctenos en:</a:t>
            </a:r>
            <a:endParaRPr sz="2000" dirty="0">
              <a:latin typeface="Book Antiqua"/>
              <a:ea typeface="Anton"/>
              <a:cs typeface="Book Antiqua"/>
              <a:sym typeface="Anton"/>
            </a:endParaRPr>
          </a:p>
        </p:txBody>
      </p:sp>
      <p:sp>
        <p:nvSpPr>
          <p:cNvPr id="11" name="Google Shape;59;p13"/>
          <p:cNvSpPr txBox="1"/>
          <p:nvPr/>
        </p:nvSpPr>
        <p:spPr>
          <a:xfrm>
            <a:off x="6694920" y="1419229"/>
            <a:ext cx="3363480" cy="615523"/>
          </a:xfrm>
          <a:prstGeom prst="rect">
            <a:avLst/>
          </a:prstGeom>
          <a:solidFill>
            <a:srgbClr val="D9D9D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dirty="0">
              <a:latin typeface="Book Antiqua"/>
              <a:ea typeface="Anton"/>
              <a:cs typeface="Book Antiqua"/>
              <a:sym typeface="Anton"/>
            </a:endParaRPr>
          </a:p>
        </p:txBody>
      </p:sp>
      <p:sp>
        <p:nvSpPr>
          <p:cNvPr id="59" name="Google Shape;59;p13"/>
          <p:cNvSpPr txBox="1"/>
          <p:nvPr/>
        </p:nvSpPr>
        <p:spPr>
          <a:xfrm>
            <a:off x="6694920" y="1779066"/>
            <a:ext cx="3363480" cy="2339072"/>
          </a:xfrm>
          <a:prstGeom prst="rect">
            <a:avLst/>
          </a:prstGeom>
          <a:solidFill>
            <a:srgbClr val="D9D9D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dirty="0">
                <a:latin typeface="Book Antiqua"/>
                <a:ea typeface="Anton"/>
                <a:cs typeface="Book Antiqua"/>
                <a:sym typeface="Anton"/>
              </a:rPr>
              <a:t>PACTO DE FAMILIA-ESCUELA PARA EL LOGRO ESTUDIANTIL</a:t>
            </a:r>
            <a:endParaRPr sz="2800" dirty="0">
              <a:latin typeface="Book Antiqua"/>
              <a:ea typeface="Anton"/>
              <a:cs typeface="Book Antiqua"/>
              <a:sym typeface="Anto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p:nvPr/>
        </p:nvSpPr>
        <p:spPr>
          <a:xfrm>
            <a:off x="6954200" y="128365"/>
            <a:ext cx="2902500" cy="447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en" b="1" dirty="0">
                <a:solidFill>
                  <a:schemeClr val="dk1"/>
                </a:solidFill>
                <a:latin typeface="Book Antiqua"/>
                <a:ea typeface="Alegreya"/>
                <a:cs typeface="Book Antiqua"/>
                <a:sym typeface="Alegreya"/>
              </a:rPr>
              <a:t>Maestras, Familias, Estudiantes -- Juntos para el </a:t>
            </a:r>
            <a:r>
              <a:rPr lang="en" b="1" dirty="0" err="1">
                <a:solidFill>
                  <a:schemeClr val="dk1"/>
                </a:solidFill>
                <a:latin typeface="Book Antiqua"/>
                <a:ea typeface="Alegreya"/>
                <a:cs typeface="Book Antiqua"/>
                <a:sym typeface="Alegreya"/>
              </a:rPr>
              <a:t>Éxito</a:t>
            </a:r>
            <a:endParaRPr lang="en" b="1" dirty="0">
              <a:solidFill>
                <a:schemeClr val="dk1"/>
              </a:solidFill>
              <a:latin typeface="Book Antiqua"/>
              <a:ea typeface="Alegreya"/>
              <a:cs typeface="Book Antiqua"/>
              <a:sym typeface="Alegreya"/>
            </a:endParaRPr>
          </a:p>
          <a:p>
            <a:pPr marL="0" lvl="0" indent="0" algn="ctr" rtl="0">
              <a:lnSpc>
                <a:spcPct val="100000"/>
              </a:lnSpc>
              <a:spcBef>
                <a:spcPts val="2000"/>
              </a:spcBef>
              <a:spcAft>
                <a:spcPts val="0"/>
              </a:spcAft>
              <a:buNone/>
            </a:pPr>
            <a:r>
              <a:rPr lang="en" sz="1200" b="1" u="sng" dirty="0" err="1">
                <a:solidFill>
                  <a:schemeClr val="dk1"/>
                </a:solidFill>
                <a:latin typeface="Book Antiqua"/>
                <a:ea typeface="Alegreya"/>
                <a:cs typeface="Book Antiqua"/>
                <a:sym typeface="Alegreya"/>
              </a:rPr>
              <a:t>En</a:t>
            </a:r>
            <a:r>
              <a:rPr lang="en" sz="1200" b="1" u="sng" dirty="0">
                <a:solidFill>
                  <a:schemeClr val="dk1"/>
                </a:solidFill>
                <a:latin typeface="Book Antiqua"/>
                <a:ea typeface="Alegreya"/>
                <a:cs typeface="Book Antiqua"/>
                <a:sym typeface="Alegreya"/>
              </a:rPr>
              <a:t> la Clase</a:t>
            </a:r>
            <a:br>
              <a:rPr lang="en" sz="1100" b="1" dirty="0">
                <a:solidFill>
                  <a:schemeClr val="dk1"/>
                </a:solidFill>
                <a:latin typeface="Book Antiqua"/>
                <a:ea typeface="Alegreya"/>
                <a:cs typeface="Book Antiqua"/>
                <a:sym typeface="Alegreya"/>
              </a:rPr>
            </a:br>
            <a:r>
              <a:rPr lang="en" sz="1200" dirty="0">
                <a:solidFill>
                  <a:schemeClr val="dk1"/>
                </a:solidFill>
                <a:latin typeface="AmeriGarmnd BT"/>
                <a:ea typeface="Alegreya"/>
                <a:cs typeface="AmeriGarmnd BT"/>
                <a:sym typeface="Alegreya"/>
              </a:rPr>
              <a:t>Algunas de nuestras conexiones clave con las familias serán las </a:t>
            </a:r>
            <a:r>
              <a:rPr lang="en" sz="1200" dirty="0" err="1">
                <a:solidFill>
                  <a:schemeClr val="dk1"/>
                </a:solidFill>
                <a:latin typeface="AmeriGarmnd BT"/>
                <a:ea typeface="Alegreya"/>
                <a:cs typeface="AmeriGarmnd BT"/>
                <a:sym typeface="Alegreya"/>
              </a:rPr>
              <a:t>siguientes</a:t>
            </a:r>
            <a:r>
              <a:rPr lang="en" sz="1200" dirty="0">
                <a:solidFill>
                  <a:schemeClr val="dk1"/>
                </a:solidFill>
                <a:latin typeface="AmeriGarmnd BT"/>
                <a:ea typeface="Alegreya"/>
                <a:cs typeface="AmeriGarmnd BT"/>
                <a:sym typeface="Alegreya"/>
              </a:rPr>
              <a:t>:</a:t>
            </a:r>
          </a:p>
          <a:p>
            <a:pPr marL="0" lvl="0" indent="0" algn="ctr" rtl="0">
              <a:lnSpc>
                <a:spcPct val="100000"/>
              </a:lnSpc>
              <a:spcBef>
                <a:spcPts val="2000"/>
              </a:spcBef>
              <a:spcAft>
                <a:spcPts val="0"/>
              </a:spcAft>
              <a:buNone/>
            </a:pPr>
            <a:r>
              <a:rPr lang="en" sz="1200" dirty="0" err="1">
                <a:latin typeface="AmeriGarmnd BT"/>
                <a:ea typeface="Alegreya"/>
                <a:cs typeface="AmeriGarmnd BT"/>
                <a:sym typeface="Alegreya"/>
              </a:rPr>
              <a:t>Asegurar</a:t>
            </a:r>
            <a:r>
              <a:rPr lang="en" sz="1200" dirty="0">
                <a:latin typeface="AmeriGarmnd BT"/>
                <a:ea typeface="Alegreya"/>
                <a:cs typeface="AmeriGarmnd BT"/>
                <a:sym typeface="Alegreya"/>
              </a:rPr>
              <a:t> que cada estudiante reciba ayuda tan pronto como sea necesario.</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Asignar trabajo relevante e interesante</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Proporcionar un ambiente que promueve el aprendizaje.</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Mantener actualizado las calificaciones en Powerschool.</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Acordar de enseñar las normas estatales de Tennessee con métodos que conduzcan al aprendizaje a largo plazo.</a:t>
            </a:r>
            <a:endParaRPr sz="1200" dirty="0">
              <a:latin typeface="AmeriGarmnd BT"/>
              <a:ea typeface="Alegreya"/>
              <a:cs typeface="AmeriGarmnd BT"/>
              <a:sym typeface="Alegreya"/>
            </a:endParaRPr>
          </a:p>
          <a:p>
            <a:pPr marL="0" lvl="0" indent="0" algn="l" rtl="0">
              <a:spcBef>
                <a:spcPts val="1200"/>
              </a:spcBef>
              <a:spcAft>
                <a:spcPts val="0"/>
              </a:spcAft>
              <a:buNone/>
            </a:pPr>
            <a:endParaRPr dirty="0"/>
          </a:p>
        </p:txBody>
      </p:sp>
      <p:sp>
        <p:nvSpPr>
          <p:cNvPr id="67" name="Google Shape;67;p14"/>
          <p:cNvSpPr txBox="1"/>
          <p:nvPr/>
        </p:nvSpPr>
        <p:spPr>
          <a:xfrm>
            <a:off x="6954200" y="4551024"/>
            <a:ext cx="2902500" cy="303156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dirty="0">
                <a:solidFill>
                  <a:schemeClr val="dk1"/>
                </a:solidFill>
                <a:latin typeface="Book Antiqua"/>
                <a:ea typeface="Alegreya"/>
                <a:cs typeface="Book Antiqua"/>
                <a:sym typeface="Alegreya"/>
              </a:rPr>
              <a:t>En la Casa</a:t>
            </a:r>
            <a:endParaRPr sz="1200" b="1" u="sng" dirty="0">
              <a:solidFill>
                <a:schemeClr val="dk1"/>
              </a:solidFill>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Los padres de Cookeville High School pueden unirse al personal para desarrollar ideas sobre cómo las familias pueden apoya el éxito de los estudiantes en todas las clase pero especialmente en ELA y Matemáticas.</a:t>
            </a:r>
            <a:endParaRPr sz="1200" dirty="0">
              <a:solidFill>
                <a:schemeClr val="dk1"/>
              </a:solidFill>
              <a:latin typeface="AmeriGarmnd BT"/>
              <a:ea typeface="Alegreya"/>
              <a:cs typeface="AmeriGarmnd BT"/>
              <a:sym typeface="Alegreya"/>
            </a:endParaRPr>
          </a:p>
          <a:p>
            <a:pPr marL="0" lvl="0" indent="0" algn="ctr" rtl="0">
              <a:spcBef>
                <a:spcPts val="0"/>
              </a:spcBef>
              <a:spcAft>
                <a:spcPts val="0"/>
              </a:spcAft>
              <a:buClr>
                <a:schemeClr val="dk1"/>
              </a:buClr>
              <a:buSzPts val="1100"/>
              <a:buFont typeface="Arial"/>
              <a:buNone/>
            </a:pPr>
            <a:endParaRPr sz="1200" dirty="0">
              <a:solidFill>
                <a:schemeClr val="dk1"/>
              </a:solidFill>
              <a:latin typeface="AmeriGarmnd BT"/>
              <a:ea typeface="Alegreya"/>
              <a:cs typeface="AmeriGarmnd BT"/>
              <a:sym typeface="Alegreya"/>
            </a:endParaRPr>
          </a:p>
          <a:p>
            <a:pPr marL="0" lvl="0" indent="0" algn="l" rtl="0">
              <a:spcBef>
                <a:spcPts val="0"/>
              </a:spcBef>
              <a:spcAft>
                <a:spcPts val="0"/>
              </a:spcAft>
              <a:buNone/>
            </a:pPr>
            <a:r>
              <a:rPr lang="en" sz="1200" dirty="0">
                <a:solidFill>
                  <a:schemeClr val="dk1"/>
                </a:solidFill>
                <a:latin typeface="AmeriGarmnd BT"/>
                <a:ea typeface="Alegreya"/>
                <a:cs typeface="AmeriGarmnd BT"/>
                <a:sym typeface="Alegreya"/>
              </a:rPr>
              <a:t>Algunas de nuestras actividades clave en el hogar serán las siguientes:</a:t>
            </a:r>
            <a:endParaRPr sz="12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Animar la asistencia diaria a la escuela</a:t>
            </a:r>
            <a:endParaRPr sz="11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Hablar con su estudiante acerca de las tareas escolares y de la clase.</a:t>
            </a:r>
            <a:endParaRPr sz="11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Anime a su estudiante hacer pregunta y esforzarce lo major possible.</a:t>
            </a:r>
            <a:endParaRPr sz="11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Ayudar a su estudiante a participar en las actividades escolares.</a:t>
            </a:r>
            <a:endParaRPr sz="1100" dirty="0">
              <a:solidFill>
                <a:schemeClr val="dk1"/>
              </a:solidFill>
              <a:latin typeface="AmeriGarmnd BT"/>
              <a:ea typeface="Alegreya"/>
              <a:cs typeface="AmeriGarmnd BT"/>
              <a:sym typeface="Alegreya"/>
            </a:endParaRPr>
          </a:p>
        </p:txBody>
      </p:sp>
      <p:sp>
        <p:nvSpPr>
          <p:cNvPr id="68" name="Google Shape;68;p14"/>
          <p:cNvSpPr txBox="1"/>
          <p:nvPr/>
        </p:nvSpPr>
        <p:spPr>
          <a:xfrm>
            <a:off x="3603688" y="272225"/>
            <a:ext cx="2902500" cy="445965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1200" b="1" u="sng" dirty="0">
                <a:latin typeface="Book Antiqua"/>
                <a:ea typeface="Alegreya"/>
                <a:cs typeface="Book Antiqua"/>
                <a:sym typeface="Alegreya"/>
              </a:rPr>
              <a:t>Construyendo Asociaciones</a:t>
            </a:r>
            <a:br>
              <a:rPr lang="en" b="1" u="sng" dirty="0">
                <a:latin typeface="Alegreya"/>
                <a:ea typeface="Alegreya"/>
                <a:cs typeface="Alegreya"/>
                <a:sym typeface="Alegreya"/>
              </a:rPr>
            </a:br>
            <a:r>
              <a:rPr lang="en" sz="1100" dirty="0">
                <a:latin typeface="AmeriGarmnd BT"/>
                <a:ea typeface="Alegreya"/>
                <a:cs typeface="AmeriGarmnd BT"/>
                <a:sym typeface="Alegreya"/>
              </a:rPr>
              <a:t>Si desea ser voluntario o participar en el salón de clases, comuníquese con la oficina al 931-520-2287.</a:t>
            </a:r>
            <a:endParaRPr sz="1100" dirty="0">
              <a:latin typeface="AmeriGarmnd BT"/>
              <a:ea typeface="Alegreya"/>
              <a:cs typeface="AmeriGarmnd BT"/>
              <a:sym typeface="Alegreya"/>
            </a:endParaRPr>
          </a:p>
          <a:p>
            <a:pPr marL="0" lvl="0" indent="0" algn="ctr" rtl="0">
              <a:lnSpc>
                <a:spcPct val="100000"/>
              </a:lnSpc>
              <a:spcBef>
                <a:spcPts val="1200"/>
              </a:spcBef>
              <a:spcAft>
                <a:spcPts val="0"/>
              </a:spcAft>
              <a:buNone/>
            </a:pPr>
            <a:r>
              <a:rPr lang="en" sz="1200" u="sng" dirty="0">
                <a:latin typeface="Book Antiqua"/>
                <a:ea typeface="Alegreya Medium"/>
                <a:cs typeface="Book Antiqua"/>
                <a:sym typeface="Alegreya Medium"/>
              </a:rPr>
              <a:t>Communicación</a:t>
            </a:r>
            <a:br>
              <a:rPr lang="en" sz="1200" u="sng" dirty="0">
                <a:latin typeface="Book Antiqua"/>
                <a:ea typeface="Alegreya Medium"/>
                <a:cs typeface="Book Antiqua"/>
                <a:sym typeface="Alegreya Medium"/>
              </a:rPr>
            </a:br>
            <a:r>
              <a:rPr lang="en" sz="1000" dirty="0">
                <a:latin typeface="AmeriGarmnd BT"/>
                <a:ea typeface="Alegreya"/>
                <a:cs typeface="AmeriGarmnd BT"/>
                <a:sym typeface="Alegreya"/>
              </a:rPr>
              <a:t>Cookeville High School se compromete a la comunicación bidireccional frecuente con las familias sobre el aprendizaje de los estudiantes. Algunas de las formas en que puede esperar que nos comuniquemos son</a:t>
            </a:r>
            <a:endParaRPr sz="1000" dirty="0">
              <a:latin typeface="AmeriGarmnd BT"/>
              <a:ea typeface="Alegreya"/>
              <a:cs typeface="AmeriGarmnd BT"/>
              <a:sym typeface="Alegreya"/>
            </a:endParaRPr>
          </a:p>
          <a:p>
            <a:pPr marL="457200" lvl="0" indent="-298450" algn="l" rtl="0">
              <a:lnSpc>
                <a:spcPct val="115000"/>
              </a:lnSpc>
              <a:spcBef>
                <a:spcPts val="1200"/>
              </a:spcBef>
              <a:spcAft>
                <a:spcPts val="0"/>
              </a:spcAft>
              <a:buSzPts val="1100"/>
              <a:buFont typeface="Alegreya"/>
              <a:buChar char="●"/>
            </a:pPr>
            <a:r>
              <a:rPr lang="en" sz="1100" dirty="0">
                <a:latin typeface="AmeriGarmnd BT"/>
                <a:ea typeface="Alegreya"/>
                <a:cs typeface="AmeriGarmnd BT"/>
                <a:sym typeface="Alegreya"/>
              </a:rPr>
              <a:t>Conferencias de Padre-Maestra Otoño (9/13) y Primavera (2/7)</a:t>
            </a:r>
            <a:endParaRPr sz="1100" dirty="0">
              <a:latin typeface="AmeriGarmnd BT"/>
              <a:ea typeface="Alegreya"/>
              <a:cs typeface="AmeriGarmnd BT"/>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meriGarmnd BT"/>
                <a:ea typeface="Alegreya"/>
                <a:cs typeface="AmeriGarmnd BT"/>
                <a:sym typeface="Alegreya"/>
              </a:rPr>
              <a:t>Correos Electrónicos Escolares Llamadas de Mensajero Escolar</a:t>
            </a:r>
            <a:endParaRPr sz="1100" dirty="0">
              <a:latin typeface="AmeriGarmnd BT"/>
              <a:ea typeface="Alegreya"/>
              <a:cs typeface="AmeriGarmnd BT"/>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meriGarmnd BT"/>
                <a:ea typeface="Alegreya"/>
                <a:cs typeface="AmeriGarmnd BT"/>
                <a:sym typeface="Alegreya"/>
              </a:rPr>
              <a:t>Informes del Progreso / Tarjetas de Calificaciones por correo electrónico (imprimido bajo petición)</a:t>
            </a:r>
            <a:endParaRPr sz="1000" dirty="0">
              <a:latin typeface="AmeriGarmnd BT"/>
              <a:ea typeface="Alegreya"/>
              <a:cs typeface="AmeriGarmnd BT"/>
              <a:sym typeface="Alegreya"/>
            </a:endParaRPr>
          </a:p>
          <a:p>
            <a:pPr marL="0" lvl="0" indent="0" algn="l" rtl="0">
              <a:lnSpc>
                <a:spcPct val="115000"/>
              </a:lnSpc>
              <a:spcBef>
                <a:spcPts val="1200"/>
              </a:spcBef>
              <a:spcAft>
                <a:spcPts val="0"/>
              </a:spcAft>
              <a:buNone/>
            </a:pPr>
            <a:endParaRPr sz="1000" dirty="0">
              <a:latin typeface="Alegreya"/>
              <a:ea typeface="Alegreya"/>
              <a:cs typeface="Alegreya"/>
              <a:sym typeface="Alegreya"/>
            </a:endParaRPr>
          </a:p>
          <a:p>
            <a:pPr marL="0" lvl="0" indent="0" algn="l" rtl="0">
              <a:spcBef>
                <a:spcPts val="1200"/>
              </a:spcBef>
              <a:spcAft>
                <a:spcPts val="0"/>
              </a:spcAft>
              <a:buNone/>
            </a:pPr>
            <a:endParaRPr dirty="0"/>
          </a:p>
        </p:txBody>
      </p:sp>
      <p:sp>
        <p:nvSpPr>
          <p:cNvPr id="69" name="Google Shape;69;p14"/>
          <p:cNvSpPr txBox="1"/>
          <p:nvPr/>
        </p:nvSpPr>
        <p:spPr>
          <a:xfrm>
            <a:off x="253175" y="362825"/>
            <a:ext cx="2902500" cy="47492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2000" b="1" dirty="0">
                <a:solidFill>
                  <a:schemeClr val="dk1"/>
                </a:solidFill>
                <a:latin typeface="Book Antiqua"/>
                <a:ea typeface="Alegreya"/>
                <a:cs typeface="Book Antiqua"/>
                <a:sym typeface="Alegreya"/>
              </a:rPr>
              <a:t>Metas para el rendimiento académico</a:t>
            </a:r>
            <a:endParaRPr sz="1600" b="1" dirty="0">
              <a:solidFill>
                <a:schemeClr val="dk1"/>
              </a:solidFill>
              <a:latin typeface="Book Antiqua"/>
              <a:ea typeface="Alegreya"/>
              <a:cs typeface="Book Antiqua"/>
              <a:sym typeface="Alegreya"/>
            </a:endParaRPr>
          </a:p>
          <a:p>
            <a:pPr marL="0" lvl="0" indent="0" algn="ctr" rtl="0">
              <a:lnSpc>
                <a:spcPct val="140000"/>
              </a:lnSpc>
              <a:spcBef>
                <a:spcPts val="1600"/>
              </a:spcBef>
              <a:spcAft>
                <a:spcPts val="0"/>
              </a:spcAft>
              <a:buNone/>
            </a:pPr>
            <a:r>
              <a:rPr lang="en" sz="1600" b="1" u="sng" dirty="0">
                <a:solidFill>
                  <a:schemeClr val="dk1"/>
                </a:solidFill>
                <a:latin typeface="Book Antiqua"/>
                <a:ea typeface="Alegreya"/>
                <a:cs typeface="Book Antiqua"/>
                <a:sym typeface="Alegreya"/>
              </a:rPr>
              <a:t>Metas del Escuela:</a:t>
            </a:r>
            <a:endParaRPr sz="1600" b="1" u="sng" dirty="0">
              <a:solidFill>
                <a:schemeClr val="dk1"/>
              </a:solidFill>
              <a:latin typeface="Book Antiqua"/>
              <a:ea typeface="Alegreya"/>
              <a:cs typeface="Book Antiqua"/>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Aumentar nuestro compuesto ACT a 22</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Aumentar nuestra tasa de graduación al 95%</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Aumentar nuestros graduados preparados para el futuro al 75%</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Disminuir el absentismo crónico en un 10%</a:t>
            </a:r>
            <a:endParaRPr dirty="0">
              <a:solidFill>
                <a:schemeClr val="dk1"/>
              </a:solidFill>
              <a:latin typeface="AmeriGarmnd BT"/>
              <a:ea typeface="Alegreya"/>
              <a:cs typeface="AmeriGarmnd BT"/>
              <a:sym typeface="Alegreya"/>
            </a:endParaRPr>
          </a:p>
          <a:p>
            <a:pPr marL="0" lvl="0" indent="0" algn="l" rtl="0">
              <a:lnSpc>
                <a:spcPct val="115000"/>
              </a:lnSpc>
              <a:spcBef>
                <a:spcPts val="1200"/>
              </a:spcBef>
              <a:spcAft>
                <a:spcPts val="0"/>
              </a:spcAft>
              <a:buNone/>
            </a:pPr>
            <a:endParaRPr dirty="0">
              <a:solidFill>
                <a:schemeClr val="dk1"/>
              </a:solidFill>
              <a:latin typeface="Alegreya"/>
              <a:ea typeface="Alegreya"/>
              <a:cs typeface="Alegreya"/>
              <a:sym typeface="Alegreya"/>
            </a:endParaRPr>
          </a:p>
          <a:p>
            <a:pPr marL="0" lvl="0" indent="0" algn="l" rtl="0">
              <a:lnSpc>
                <a:spcPct val="115000"/>
              </a:lnSpc>
              <a:spcBef>
                <a:spcPts val="1200"/>
              </a:spcBef>
              <a:spcAft>
                <a:spcPts val="0"/>
              </a:spcAft>
              <a:buNone/>
            </a:pPr>
            <a:endParaRPr sz="1100" b="1" dirty="0">
              <a:solidFill>
                <a:schemeClr val="dk1"/>
              </a:solidFill>
            </a:endParaRPr>
          </a:p>
          <a:p>
            <a:pPr marL="0" lvl="0" indent="0" algn="l" rtl="0">
              <a:spcBef>
                <a:spcPts val="1200"/>
              </a:spcBef>
              <a:spcAft>
                <a:spcPts val="0"/>
              </a:spcAft>
              <a:buNone/>
            </a:pPr>
            <a:endParaRPr dirty="0"/>
          </a:p>
        </p:txBody>
      </p:sp>
      <p:sp>
        <p:nvSpPr>
          <p:cNvPr id="70" name="Google Shape;70;p14"/>
          <p:cNvSpPr txBox="1"/>
          <p:nvPr/>
        </p:nvSpPr>
        <p:spPr>
          <a:xfrm>
            <a:off x="188400" y="5029050"/>
            <a:ext cx="2902500" cy="2590423"/>
          </a:xfrm>
          <a:prstGeom prst="rect">
            <a:avLst/>
          </a:prstGeom>
          <a:noFill/>
          <a:ln>
            <a:noFill/>
          </a:ln>
        </p:spPr>
        <p:txBody>
          <a:bodyPr spcFirstLastPara="1" wrap="square" lIns="91425" tIns="91425" rIns="91425" bIns="91425" anchor="t" anchorCtr="0">
            <a:spAutoFit/>
          </a:bodyPr>
          <a:lstStyle/>
          <a:p>
            <a:pPr marL="0" lvl="0" indent="0" algn="ctr" rtl="0">
              <a:lnSpc>
                <a:spcPct val="140000"/>
              </a:lnSpc>
              <a:spcBef>
                <a:spcPts val="1600"/>
              </a:spcBef>
              <a:spcAft>
                <a:spcPts val="0"/>
              </a:spcAft>
              <a:buNone/>
            </a:pPr>
            <a:r>
              <a:rPr lang="en" sz="1600" b="1" u="sng" dirty="0">
                <a:solidFill>
                  <a:schemeClr val="dk1"/>
                </a:solidFill>
                <a:latin typeface="Book Antiqua"/>
                <a:ea typeface="Alegreya"/>
                <a:cs typeface="Book Antiqua"/>
                <a:sym typeface="Alegreya"/>
              </a:rPr>
              <a:t>Metas del Distrito:</a:t>
            </a:r>
            <a:endParaRPr sz="1600" b="1" u="sng" dirty="0">
              <a:solidFill>
                <a:schemeClr val="dk1"/>
              </a:solidFill>
              <a:latin typeface="Book Antiqua"/>
              <a:ea typeface="Alegreya"/>
              <a:cs typeface="Book Antiqua"/>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Todo significa todo</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Desarrollo y Apoyo de los Educadores</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Éxito Académico para Todos</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Mejorar la Preparación para la Universidad y la Carrera</a:t>
            </a:r>
            <a:endParaRPr dirty="0">
              <a:solidFill>
                <a:schemeClr val="dk1"/>
              </a:solidFill>
              <a:latin typeface="AmeriGarmnd BT"/>
              <a:ea typeface="Alegreya"/>
              <a:cs typeface="AmeriGarmnd BT"/>
              <a:sym typeface="Alegreya"/>
            </a:endParaRPr>
          </a:p>
          <a:p>
            <a:pPr marL="0" lvl="0" indent="0" algn="l" rtl="0">
              <a:spcBef>
                <a:spcPts val="1200"/>
              </a:spcBef>
              <a:spcAft>
                <a:spcPts val="0"/>
              </a:spcAft>
              <a:buNone/>
            </a:pPr>
            <a:endParaRPr dirty="0"/>
          </a:p>
        </p:txBody>
      </p:sp>
      <p:sp>
        <p:nvSpPr>
          <p:cNvPr id="71" name="Google Shape;71;p14"/>
          <p:cNvSpPr txBox="1"/>
          <p:nvPr/>
        </p:nvSpPr>
        <p:spPr>
          <a:xfrm>
            <a:off x="5165800" y="3886200"/>
            <a:ext cx="1153200" cy="3159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 name="Google Shape;72;p14"/>
          <p:cNvSpPr txBox="1"/>
          <p:nvPr/>
        </p:nvSpPr>
        <p:spPr>
          <a:xfrm>
            <a:off x="5239225" y="4954850"/>
            <a:ext cx="11532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561</Words>
  <Application>Microsoft Macintosh PowerPoint</Application>
  <PresentationFormat>Custom</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Oswald</vt:lpstr>
      <vt:lpstr>Arial</vt:lpstr>
      <vt:lpstr>Alegreya Medium</vt:lpstr>
      <vt:lpstr>Alegreya</vt:lpstr>
      <vt:lpstr>Book Antiqua</vt:lpstr>
      <vt:lpstr>AmeriGarmnd BT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5</cp:revision>
  <dcterms:modified xsi:type="dcterms:W3CDTF">2022-08-12T14:39:07Z</dcterms:modified>
</cp:coreProperties>
</file>