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embeddedFontLst>
    <p:embeddedFont>
      <p:font typeface="Alegreya" pitchFamily="2" charset="0"/>
      <p:regular r:id="rId8"/>
      <p:bold r:id="rId9"/>
      <p:italic r:id="rId10"/>
      <p:boldItalic r:id="rId11"/>
    </p:embeddedFont>
    <p:embeddedFont>
      <p:font typeface="Amatic SC" pitchFamily="2" charset="-79"/>
      <p:regular r:id="rId12"/>
      <p:bold r:id="rId13"/>
    </p:embeddedFont>
    <p:embeddedFont>
      <p:font typeface="Bree Serif" panose="02000503040000020004" pitchFamily="2" charset="77"/>
      <p:regular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Merriweather" pitchFamily="2" charset="77"/>
      <p:regular r:id="rId19"/>
      <p:bold r:id="rId20"/>
      <p:italic r:id="rId21"/>
      <p:boldItalic r:id="rId22"/>
    </p:embeddedFont>
    <p:embeddedFont>
      <p:font typeface="Oswald" panose="02000506000000020004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0"/>
    <p:restoredTop sz="93819"/>
  </p:normalViewPr>
  <p:slideViewPr>
    <p:cSldViewPr snapToGrid="0">
      <p:cViewPr varScale="1">
        <p:scale>
          <a:sx n="81" d="100"/>
          <a:sy n="81" d="100"/>
        </p:scale>
        <p:origin x="3200" y="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e325b47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e325b47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325b47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e325b47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e325b47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e325b479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e325b479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e325b479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://www.parkviewpanda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724275" y="822350"/>
            <a:ext cx="3272400" cy="18732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Sycamore Elementary </a:t>
            </a:r>
            <a:endParaRPr sz="24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2023-2024</a:t>
            </a:r>
            <a:endParaRPr sz="1600"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algn="ctr"/>
            <a:r>
              <a:rPr lang="es-ES" sz="1600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Política de participación de padres y familias para el éxito compartido del estudiante</a:t>
            </a:r>
            <a:endParaRPr dirty="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Plan </a:t>
            </a:r>
            <a:r>
              <a:rPr lang="en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Revised 03/27/23</a:t>
            </a:r>
            <a:endParaRPr dirty="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75650" y="2957224"/>
            <a:ext cx="2872500" cy="628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200" b="1" dirty="0" err="1">
                <a:latin typeface="Alegreya"/>
                <a:ea typeface="Alegreya"/>
                <a:cs typeface="Alegreya"/>
                <a:sym typeface="Alegreya"/>
              </a:rPr>
              <a:t>Qué</a:t>
            </a:r>
            <a:r>
              <a:rPr lang="en-US" sz="1200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sz="1200" b="1" dirty="0" err="1">
                <a:latin typeface="Alegreya"/>
                <a:ea typeface="Alegreya"/>
                <a:cs typeface="Alegreya"/>
                <a:sym typeface="Alegreya"/>
              </a:rPr>
              <a:t>es</a:t>
            </a:r>
            <a:r>
              <a:rPr lang="en" sz="1200" b="1" dirty="0">
                <a:latin typeface="Alegreya"/>
                <a:ea typeface="Alegreya"/>
                <a:cs typeface="Alegreya"/>
                <a:sym typeface="Alegreya"/>
              </a:rPr>
              <a:t>?</a:t>
            </a:r>
            <a:endParaRPr sz="1200" b="1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Este es un plan que describe cómo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Elementary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brindará oportunidades para mejorar la participación familiar para apoyar el aprendizaje de los estudiantes.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Elementary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valora las contribuciones y la participación de las familias para establecer una asociación equitativa para el objetivo común de mejorar el rendimiento estudiantil. Este plan describe las diferentes formas en que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Elementary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apoyará la participación familiar y cómo las familias pueden ayudar a planificar y participar en actividades y eventos para promover el aprendizaje de los estudiantes en la escuela y en el hogar.</a:t>
            </a:r>
            <a:r>
              <a:rPr lang="en" sz="1000" dirty="0">
                <a:latin typeface="Alegreya"/>
                <a:ea typeface="Alegreya"/>
                <a:cs typeface="Alegreya"/>
                <a:sym typeface="Alegreya"/>
              </a:rPr>
              <a:t> </a:t>
            </a:r>
            <a:endParaRPr sz="10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n-US" sz="1200" b="1" dirty="0" err="1">
                <a:latin typeface="Alegreya"/>
                <a:ea typeface="Alegreya"/>
                <a:cs typeface="Alegreya"/>
                <a:sym typeface="Alegreya"/>
              </a:rPr>
              <a:t>Cómo</a:t>
            </a:r>
            <a:r>
              <a:rPr lang="en-US" sz="1200" b="1" dirty="0">
                <a:latin typeface="Alegreya"/>
                <a:ea typeface="Alegreya"/>
                <a:cs typeface="Alegreya"/>
                <a:sym typeface="Alegreya"/>
              </a:rPr>
              <a:t> se </a:t>
            </a:r>
            <a:r>
              <a:rPr lang="en-US" sz="1200" b="1" dirty="0" err="1">
                <a:latin typeface="Alegreya"/>
                <a:ea typeface="Alegreya"/>
                <a:cs typeface="Alegreya"/>
                <a:sym typeface="Alegreya"/>
              </a:rPr>
              <a:t>revisa</a:t>
            </a:r>
            <a:r>
              <a:rPr lang="en" sz="1200" b="1" dirty="0">
                <a:latin typeface="Alegreya"/>
                <a:ea typeface="Alegreya"/>
                <a:cs typeface="Alegreya"/>
                <a:sym typeface="Alegreya"/>
              </a:rPr>
              <a:t>?</a:t>
            </a:r>
            <a:endParaRPr sz="1200" b="1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La Escuela Primaria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invita a los padres, maestros y miembros de la comunidad a reuniones de participación familiar durante todo el año para revisar y revisar esta política de participación de padres y familias, nuestro pacto escuela-padres y el presupuesto de participación familiar. Además, los comentarios y comentarios de la familia con respecto a este plan son bienvenidos durante el año escolar a través de la encuesta para familias, que se distribuye en línea y a través de copias en papel. El plan se publica en el sitio web de nuestra escuela para que las familias lo revisen durante el año y se utilizará para revisar el plan para el próximo año escolar.</a:t>
            </a:r>
            <a:r>
              <a:rPr lang="en" sz="1000" dirty="0">
                <a:latin typeface="Alegreya"/>
                <a:ea typeface="Alegreya"/>
                <a:cs typeface="Alegreya"/>
                <a:sym typeface="Alegreya"/>
              </a:rPr>
              <a:t>  </a:t>
            </a:r>
            <a:endParaRPr sz="10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n-US" sz="1200" b="1" dirty="0">
                <a:latin typeface="Alegreya"/>
                <a:ea typeface="Alegreya"/>
                <a:cs typeface="Alegreya"/>
                <a:sym typeface="Alegreya"/>
              </a:rPr>
              <a:t>Para </a:t>
            </a:r>
            <a:r>
              <a:rPr lang="en-US" sz="1200" b="1" dirty="0" err="1">
                <a:latin typeface="Alegreya"/>
                <a:ea typeface="Alegreya"/>
                <a:cs typeface="Alegreya"/>
                <a:sym typeface="Alegreya"/>
              </a:rPr>
              <a:t>qué</a:t>
            </a:r>
            <a:r>
              <a:rPr lang="en-US" sz="1200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sz="1200" b="1" dirty="0" err="1">
                <a:latin typeface="Alegreya"/>
                <a:ea typeface="Alegreya"/>
                <a:cs typeface="Alegreya"/>
                <a:sym typeface="Alegreya"/>
              </a:rPr>
              <a:t>sirve</a:t>
            </a:r>
            <a:r>
              <a:rPr lang="en" sz="1200" b="1" dirty="0">
                <a:latin typeface="Alegreya"/>
                <a:ea typeface="Alegreya"/>
                <a:cs typeface="Alegreya"/>
                <a:sym typeface="Alegreya"/>
              </a:rPr>
              <a:t>?</a:t>
            </a:r>
            <a:endParaRPr sz="1200" b="1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Se alienta e invita a todos los estudiantes que participan en el programa Título I, Parte A y sus familias a participar plenamente en las oportunidades descritas en este plan. La escuela primaria </a:t>
            </a:r>
            <a:r>
              <a:rPr lang="es-ES" sz="10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000" dirty="0">
                <a:latin typeface="Alegreya"/>
                <a:ea typeface="Alegreya"/>
                <a:cs typeface="Alegreya"/>
                <a:sym typeface="Alegreya"/>
              </a:rPr>
              <a:t> proporcionará oportunidades para la participación de padres y miembros de la familia con inglés limitado, con discapacidades y de niños migratorios.</a:t>
            </a:r>
            <a:endParaRPr sz="1100" dirty="0"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203150" y="8187350"/>
            <a:ext cx="24765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Sycamore Elementary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Mrs. Tracy Nabors, Principal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452 Ellis Ave.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Cookeville, TN 38501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(931) 526-9322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chemeClr val="hlink"/>
                </a:solidFill>
                <a:hlinkClick r:id="rId4"/>
              </a:rPr>
              <a:t>http://www.sycamorestars.com/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75650" y="2661875"/>
            <a:ext cx="614205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sz="20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Plan escolar para el logro estudiantil compartido</a:t>
            </a:r>
            <a:endParaRPr sz="2000"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3886200" y="2966750"/>
            <a:ext cx="3110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200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Donde</a:t>
            </a:r>
            <a:r>
              <a:rPr lang="en-US" sz="12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esta</a:t>
            </a:r>
            <a:r>
              <a:rPr lang="en-US" sz="12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sz="1200" b="1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disponible</a:t>
            </a:r>
            <a:r>
              <a:rPr lang="en" sz="12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?</a:t>
            </a:r>
            <a:endParaRPr sz="1200"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Al comienzo del año, el plan se incluye en el manual del alumno y se entrega a todos los alumnos. El plan también se publica en el sitio web de la escuela y en las redes sociales. Las familias también pueden ver una copia del plan en el Centro de recursos familiares</a:t>
            </a:r>
            <a:r>
              <a:rPr lang="en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sz="10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Qué es el Título 1</a:t>
            </a:r>
            <a:r>
              <a:rPr lang="en" sz="1200" b="1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?</a:t>
            </a:r>
            <a:endParaRPr sz="1200" b="1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000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sz="1000" dirty="0" err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Elementary</a:t>
            </a:r>
            <a:r>
              <a:rPr lang="es-ES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se identifica como una escuela de Título I como parte de la Ley de éxito de todos los estudiantes (ESSA). El Título I está diseñado para apoyar los esfuerzos de reforma escolar estatales y locales vinculados a los desafiantes estándares académicos estatales para mejorar la enseñanza y el aprendizaje de los estudiantes. Los programas del Título I deben basarse en medios efectivos para mejorar el rendimiento de los estudiantes e incluir estrategias para apoyar la participación familiar. Todas las escuelas de Título I deben desarrollar conjuntamente con los padres y miembros de la familia una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s-ES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política escrita de participación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s-ES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de los padres y la familia</a:t>
            </a:r>
            <a:r>
              <a:rPr lang="en" sz="10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.</a:t>
            </a: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3965100" y="7234850"/>
            <a:ext cx="2952600" cy="952500"/>
          </a:xfrm>
          <a:prstGeom prst="rect">
            <a:avLst/>
          </a:prstGeom>
          <a:solidFill>
            <a:srgbClr val="8E7CC3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1800" b="1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Cuando los estudiantes, las escuelas, las familias y las comunidades se unen, ¡PODEMOS lograr nuestros objetivos!</a:t>
            </a:r>
            <a:endParaRPr sz="1800" b="1" dirty="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AFE34-492E-C645-AB9F-D4C3D42C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50" y="905076"/>
            <a:ext cx="2872500" cy="1790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75A25-575B-E541-80E0-700A30525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249" y="6148850"/>
            <a:ext cx="1112671" cy="100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62000" y="914400"/>
            <a:ext cx="6248400" cy="212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latin typeface="Alegreya"/>
                <a:ea typeface="Alegreya"/>
                <a:cs typeface="Alegreya"/>
                <a:sym typeface="Alegreya"/>
              </a:rPr>
              <a:t>2020-21 District Goals</a:t>
            </a:r>
            <a:endParaRPr sz="1000" b="1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n-US" sz="600" b="1" dirty="0">
                <a:latin typeface="Alegreya"/>
                <a:ea typeface="Alegreya"/>
                <a:cs typeface="Alegreya"/>
                <a:sym typeface="Alegreya"/>
              </a:rPr>
              <a:t>2019-20 District Goals</a:t>
            </a:r>
          </a:p>
          <a:p>
            <a:r>
              <a:rPr lang="en-US" sz="600" dirty="0"/>
              <a:t>Goal 1:  All Means All-The student to school connection will be strengthened by decreasing the yearly average student chronic absenteeism by 0.8%. PCSS will provide a well rounded comprehensive approach to help meet the needs of the whole child through the following student supports:</a:t>
            </a:r>
          </a:p>
          <a:p>
            <a:pPr lvl="0"/>
            <a:r>
              <a:rPr lang="en-US" sz="600" dirty="0"/>
              <a:t>Social-emotional and behavioral</a:t>
            </a:r>
          </a:p>
          <a:p>
            <a:pPr lvl="0"/>
            <a:r>
              <a:rPr lang="en-US" sz="600" dirty="0"/>
              <a:t>Physical health</a:t>
            </a:r>
          </a:p>
          <a:p>
            <a:pPr lvl="0"/>
            <a:r>
              <a:rPr lang="en-US" sz="600" dirty="0"/>
              <a:t>Family &amp; community engagement/communication</a:t>
            </a:r>
          </a:p>
          <a:p>
            <a:pPr lvl="0"/>
            <a:r>
              <a:rPr lang="en-US" sz="600" dirty="0"/>
              <a:t>Safety and climate</a:t>
            </a:r>
          </a:p>
          <a:p>
            <a:r>
              <a:rPr lang="en-US" sz="600" dirty="0"/>
              <a:t>Goal 2:  Educator Development and Support-Foster educator development with professional learning and supports that enhance teaching and learning.</a:t>
            </a:r>
          </a:p>
          <a:p>
            <a:r>
              <a:rPr lang="en-US" sz="600" dirty="0"/>
              <a:t>Goal 3:  Improve College and Career Readiness-PCSS students will increase the number of students meeting all four ACT College and Career Readiness Benchmarks. Increase participation in Early Post Secondary Opportunities (EPSO).</a:t>
            </a:r>
          </a:p>
          <a:p>
            <a:r>
              <a:rPr lang="en-US" sz="600" dirty="0"/>
              <a:t>Goal 4:  Academic Success For All-To support teachers in delivering strong instruction and having high expectations for all students with the use of engaging, grade-appropriate tasks and assignments in all subject areas.  Student performance will reflect achievement and growth as a result of strengthened instruction.</a:t>
            </a:r>
          </a:p>
          <a:p>
            <a:endParaRPr lang="en-US" sz="600" dirty="0">
              <a:latin typeface="Alegreya"/>
              <a:ea typeface="Alegreya"/>
              <a:cs typeface="Alegreya"/>
              <a:sym typeface="Alegreya"/>
            </a:endParaRPr>
          </a:p>
          <a:p>
            <a:pPr lvl="0"/>
            <a:r>
              <a:rPr lang="en-US" sz="600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sz="800" b="1" dirty="0">
                <a:latin typeface="Alegreya"/>
                <a:ea typeface="Alegreya"/>
                <a:cs typeface="Alegreya"/>
                <a:sym typeface="Alegreya"/>
              </a:rPr>
              <a:t>Sycamore Elementary Goals</a:t>
            </a:r>
          </a:p>
          <a:p>
            <a:r>
              <a:rPr lang="en-US" sz="600" dirty="0"/>
              <a:t>Goal 1: Strengthen reading, writing, speaking, and listening skills for all students in alignment with TN academic standards using high quality complex text in Tier I Instruction.</a:t>
            </a:r>
          </a:p>
          <a:p>
            <a:r>
              <a:rPr lang="en-US" sz="600" dirty="0"/>
              <a:t> </a:t>
            </a:r>
          </a:p>
          <a:p>
            <a:r>
              <a:rPr lang="en-US" sz="600" dirty="0"/>
              <a:t>Goal 2: Improve focus, rigor, and coherence in order to improve student performance by implementing mathematical practices and tasks in Tier I Instruction.</a:t>
            </a:r>
          </a:p>
          <a:p>
            <a:r>
              <a:rPr lang="en-US" sz="600" dirty="0"/>
              <a:t> </a:t>
            </a:r>
          </a:p>
          <a:p>
            <a:r>
              <a:rPr lang="en-US" sz="600" dirty="0"/>
              <a:t>Goal 3: Decrease Chronically Absenteeism from 9% to 8.3%.</a:t>
            </a:r>
            <a:endParaRPr sz="600" b="1" dirty="0"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70" name="Google Shape;70;p14"/>
          <p:cNvCxnSpPr/>
          <p:nvPr/>
        </p:nvCxnSpPr>
        <p:spPr>
          <a:xfrm>
            <a:off x="752400" y="3171675"/>
            <a:ext cx="6267600" cy="38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4"/>
          <p:cNvSpPr txBox="1"/>
          <p:nvPr/>
        </p:nvSpPr>
        <p:spPr>
          <a:xfrm>
            <a:off x="762000" y="3146600"/>
            <a:ext cx="6248400" cy="29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000" b="1" dirty="0">
                <a:latin typeface="Alegreya"/>
                <a:ea typeface="Alegreya"/>
                <a:cs typeface="Alegreya"/>
                <a:sym typeface="Alegreya"/>
              </a:rPr>
              <a:t>Compromiso de los padres y la familia</a:t>
            </a:r>
          </a:p>
          <a:p>
            <a:pPr lvl="0"/>
            <a:r>
              <a:rPr lang="es-ES" sz="12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sz="1200" dirty="0" err="1">
                <a:latin typeface="Alegreya"/>
                <a:ea typeface="Alegreya"/>
                <a:cs typeface="Alegreya"/>
                <a:sym typeface="Alegreya"/>
              </a:rPr>
              <a:t>Elementary</a:t>
            </a:r>
            <a:r>
              <a:rPr lang="es-ES" sz="1200" dirty="0">
                <a:latin typeface="Alegreya"/>
                <a:ea typeface="Alegreya"/>
                <a:cs typeface="Alegreya"/>
                <a:sym typeface="Alegreya"/>
              </a:rPr>
              <a:t> cree que la participación familiar significa la participación de padres y miembros de la familia en una comunicación regular, significativa y bidireccional que involucra el aprendizaje académico de los estudiantes y otras actividades escolares, lo que incluye garantizar</a:t>
            </a:r>
            <a:r>
              <a:rPr lang="en" sz="1200" dirty="0">
                <a:latin typeface="Alegreya"/>
                <a:ea typeface="Alegreya"/>
                <a:cs typeface="Alegreya"/>
                <a:sym typeface="Alegreya"/>
              </a:rPr>
              <a:t>:</a:t>
            </a:r>
            <a:endParaRPr sz="1200" dirty="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-317500">
              <a:buSzPts val="1400"/>
              <a:buFont typeface="Alegreya"/>
              <a:buChar char="●"/>
            </a:pP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Que los padres juegan un papel integral en ayudar al aprendizaje de sus hijos.</a:t>
            </a:r>
          </a:p>
          <a:p>
            <a:pPr marL="457200" lvl="0" indent="-317500">
              <a:buSzPts val="1400"/>
              <a:buFont typeface="Alegreya"/>
              <a:buChar char="●"/>
            </a:pP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Que se aliente a los padres a participar activamente en la educación de sus hijos en la escuela</a:t>
            </a:r>
          </a:p>
          <a:p>
            <a:pPr marL="457200" lvl="0" indent="-317500">
              <a:buSzPts val="1400"/>
              <a:buFont typeface="Alegreya"/>
              <a:buChar char="●"/>
            </a:pPr>
            <a:r>
              <a:rPr lang="es-ES" dirty="0">
                <a:latin typeface="Alegreya"/>
                <a:ea typeface="Alegreya"/>
                <a:cs typeface="Alegreya"/>
                <a:sym typeface="Alegreya"/>
              </a:rPr>
              <a:t>Que los padres son socios de pleno derecho en la educación de sus hijos y están incluidos, según corresponda, en la toma de decisiones y en los comités asesores para ayudar en la educación de sus hijos</a:t>
            </a:r>
            <a:r>
              <a:rPr lang="en" dirty="0">
                <a:latin typeface="Alegreya"/>
                <a:ea typeface="Alegreya"/>
                <a:cs typeface="Alegreya"/>
                <a:sym typeface="Alegreya"/>
              </a:rPr>
              <a:t>.</a:t>
            </a:r>
            <a:endParaRPr dirty="0">
              <a:latin typeface="Alegreya"/>
              <a:ea typeface="Alegreya"/>
              <a:cs typeface="Alegreya"/>
              <a:sym typeface="Alegrey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legreya"/>
              <a:ea typeface="Alegreya"/>
              <a:cs typeface="Alegreya"/>
              <a:sym typeface="Alegreya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752400" y="5611625"/>
            <a:ext cx="6267600" cy="381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4"/>
          <p:cNvSpPr txBox="1"/>
          <p:nvPr/>
        </p:nvSpPr>
        <p:spPr>
          <a:xfrm>
            <a:off x="761999" y="5611625"/>
            <a:ext cx="4829983" cy="3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>
                <a:latin typeface="Alegreya"/>
                <a:ea typeface="Alegreya"/>
                <a:cs typeface="Alegreya"/>
                <a:sym typeface="Alegreya"/>
              </a:rPr>
              <a:t>Pactos</a:t>
            </a:r>
            <a:r>
              <a:rPr lang="en-US" sz="2000" b="1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n-US" sz="2000" b="1" dirty="0" err="1">
                <a:latin typeface="Alegreya"/>
                <a:ea typeface="Alegreya"/>
                <a:cs typeface="Alegreya"/>
                <a:sym typeface="Alegreya"/>
              </a:rPr>
              <a:t>escuela</a:t>
            </a:r>
            <a:r>
              <a:rPr lang="en-US" sz="2000" b="1" dirty="0">
                <a:latin typeface="Alegreya"/>
                <a:ea typeface="Alegreya"/>
                <a:cs typeface="Alegreya"/>
                <a:sym typeface="Alegreya"/>
              </a:rPr>
              <a:t>-padres</a:t>
            </a:r>
          </a:p>
          <a:p>
            <a:pPr lvl="0"/>
            <a:r>
              <a:rPr lang="es-ES" sz="1300" dirty="0">
                <a:latin typeface="Alegreya"/>
                <a:ea typeface="Alegreya"/>
                <a:cs typeface="Alegreya"/>
                <a:sym typeface="Alegreya"/>
              </a:rPr>
              <a:t>Como parte de este plan, </a:t>
            </a:r>
            <a:r>
              <a:rPr lang="es-ES" sz="1300" dirty="0" err="1">
                <a:latin typeface="Alegreya"/>
                <a:ea typeface="Alegreya"/>
                <a:cs typeface="Alegreya"/>
                <a:sym typeface="Alegreya"/>
              </a:rPr>
              <a:t>Sycamore</a:t>
            </a:r>
            <a:r>
              <a:rPr lang="es-ES" sz="1300" dirty="0"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es-ES" sz="1300" dirty="0" err="1">
                <a:latin typeface="Alegreya"/>
                <a:ea typeface="Alegreya"/>
                <a:cs typeface="Alegreya"/>
                <a:sym typeface="Alegreya"/>
              </a:rPr>
              <a:t>Elementary</a:t>
            </a:r>
            <a:r>
              <a:rPr lang="es-ES" sz="1300" dirty="0">
                <a:latin typeface="Alegreya"/>
                <a:ea typeface="Alegreya"/>
                <a:cs typeface="Alegreya"/>
                <a:sym typeface="Alegreya"/>
              </a:rPr>
              <a:t> y nuestras familias desarrollarán un pacto entre la escuela y los padres. Un acuerdo es un acuerdo escrito que las familias, los maestros y los estudiantes desarrollan conjuntamente para explicar cómo todos trabajarán juntos para garantizar que todos los estudiantes alcancen los estándares de nivel de grado. Los pactos se revisarán y actualizarán anualmente en función de los comentarios de familias, estudiantes y maestros durante varios eventos y la Encuesta anual para familias. Los pactos entre la escuela y los padres se comparten con los padres durante las conferencias de padres y maestros, se publican en el sitio web de nuestra escuela (http://www.sycamorestars.com/) y siempre hay copias adicionales disponibles en la oficina principal. Si desea proporcionar comentarios sobre el compacto en cualquier momento durante el año, comuníquese con Jennifer Phillips al (931) 526-9322 o phillipsj6@pcsstn.com</a:t>
            </a:r>
            <a:r>
              <a:rPr lang="en" sz="1300" dirty="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. </a:t>
            </a:r>
            <a:endParaRPr sz="1300" dirty="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2466">
            <a:off x="5482535" y="5708456"/>
            <a:ext cx="1471105" cy="349021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 rot="435369">
            <a:off x="5853114" y="5960910"/>
            <a:ext cx="942952" cy="2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1</a:t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 rot="-4949246">
            <a:off x="5515582" y="7123667"/>
            <a:ext cx="1314786" cy="5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School-Parent Compact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762000" y="933450"/>
            <a:ext cx="6172200" cy="82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Merriweather"/>
                <a:ea typeface="Merriweather"/>
                <a:cs typeface="Merriweather"/>
                <a:sym typeface="Merriweather"/>
              </a:rPr>
              <a:t>Vamos</a:t>
            </a:r>
            <a:r>
              <a:rPr lang="en-US" sz="2400" dirty="0">
                <a:latin typeface="Merriweather"/>
                <a:ea typeface="Merriweather"/>
                <a:cs typeface="Merriweather"/>
                <a:sym typeface="Merriweather"/>
              </a:rPr>
              <a:t> a </a:t>
            </a:r>
            <a:r>
              <a:rPr lang="en-US" sz="2400" dirty="0" err="1">
                <a:latin typeface="Merriweather"/>
                <a:ea typeface="Merriweather"/>
                <a:cs typeface="Merriweather"/>
                <a:sym typeface="Merriweather"/>
              </a:rPr>
              <a:t>juntarnos</a:t>
            </a:r>
            <a:r>
              <a:rPr lang="en" sz="2400" dirty="0"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dirty="0">
                <a:latin typeface="Merriweather"/>
                <a:ea typeface="Merriweather"/>
                <a:cs typeface="Merriweather"/>
                <a:sym typeface="Merriweather"/>
              </a:rPr>
              <a:t>La escuela primaria </a:t>
            </a:r>
            <a:r>
              <a:rPr lang="es-ES" dirty="0" err="1">
                <a:latin typeface="Merriweather"/>
                <a:ea typeface="Merriweather"/>
                <a:cs typeface="Merriweather"/>
                <a:sym typeface="Merriweather"/>
              </a:rPr>
              <a:t>Sycamore</a:t>
            </a:r>
            <a:r>
              <a:rPr lang="es-ES" dirty="0">
                <a:latin typeface="Merriweather"/>
                <a:ea typeface="Merriweather"/>
                <a:cs typeface="Merriweather"/>
                <a:sym typeface="Merriweather"/>
              </a:rPr>
              <a:t> será la anfitriona de los siguientes eventos para desarrollar la capacidad de un fuerte compromiso familiar y apoyo y asociación entre la escuela, las familias y la comunidad para mejorar el rendimiento académico de los estudiantes</a:t>
            </a:r>
            <a:r>
              <a:rPr lang="en" dirty="0">
                <a:latin typeface="Merriweather"/>
                <a:ea typeface="Merriweather"/>
                <a:cs typeface="Merriweather"/>
                <a:sym typeface="Merriweather"/>
              </a:rPr>
              <a:t>.  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Noche de Regreso a la Escuela / Reunión Anual de Título</a:t>
            </a:r>
            <a:r>
              <a:rPr lang="en" sz="1200" b="1"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endParaRPr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n-US" sz="1200" b="1" dirty="0">
                <a:latin typeface="Merriweather"/>
                <a:ea typeface="Merriweather"/>
                <a:cs typeface="Merriweather"/>
                <a:sym typeface="Merriweather"/>
              </a:rPr>
              <a:t>EL  </a:t>
            </a:r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Taller para padres-</a:t>
            </a: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4to Grado Noche de Matemáticas y Alfabetización-</a:t>
            </a:r>
            <a:endParaRPr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n-US" sz="1200" b="1" dirty="0">
                <a:latin typeface="Merriweather"/>
                <a:ea typeface="Merriweather"/>
                <a:cs typeface="Merriweather"/>
                <a:sym typeface="Merriweather"/>
              </a:rPr>
              <a:t>Sycamore Scramble-</a:t>
            </a:r>
            <a:endParaRPr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Soltar todo y leer-</a:t>
            </a: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n-US" sz="1200" b="1" dirty="0">
                <a:latin typeface="Merriweather"/>
                <a:ea typeface="Merriweather"/>
                <a:cs typeface="Merriweather"/>
                <a:sym typeface="Merriweather"/>
              </a:rPr>
              <a:t>EL </a:t>
            </a:r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Taller para padres-</a:t>
            </a: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2do Grado Noche de Matemáticas y Alfabetización-</a:t>
            </a: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Noche de Matemáticas y Alfabetización de 1er Grado - </a:t>
            </a: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200" b="1" dirty="0">
                <a:latin typeface="Merriweather"/>
                <a:ea typeface="Merriweather"/>
                <a:cs typeface="Merriweather"/>
                <a:sym typeface="Merriweather"/>
              </a:rPr>
              <a:t>3er Grado Noche de Matemáticas y Alfabetización-</a:t>
            </a:r>
            <a:endParaRPr lang="en-US" sz="12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sz="1800" b="1" dirty="0">
                <a:latin typeface="Merriweather"/>
                <a:ea typeface="Merriweather"/>
                <a:cs typeface="Merriweather"/>
                <a:sym typeface="Merriweather"/>
              </a:rPr>
              <a:t>Estándares de participación de padres y familias</a:t>
            </a:r>
          </a:p>
          <a:p>
            <a:pPr lvl="0"/>
            <a:endParaRPr lang="en" sz="18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lvl="0"/>
            <a:r>
              <a:rPr lang="es-ES" b="1" dirty="0" err="1">
                <a:latin typeface="Merriweather"/>
                <a:ea typeface="Merriweather"/>
                <a:cs typeface="Merriweather"/>
                <a:sym typeface="Merriweather"/>
              </a:rPr>
              <a:t>Sycamore</a:t>
            </a: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s-ES" b="1" dirty="0" err="1">
                <a:latin typeface="Merriweather"/>
                <a:ea typeface="Merriweather"/>
                <a:cs typeface="Merriweather"/>
                <a:sym typeface="Merriweather"/>
              </a:rPr>
              <a:t>Elementary</a:t>
            </a: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 ha adoptado los Estándares Nacionales de la PTA para Alianzas Familia-Escuela como el modelo de la escuela para involucrar a los padres, estudiantes y la comunidad. Estas normas son</a:t>
            </a:r>
          </a:p>
          <a:p>
            <a:pPr lvl="0"/>
            <a:endParaRPr lang="en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Bienvenida a todas las familias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Comunicando efectivamente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Apoyando el éxito del estudiante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Hablando por cada niño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Poder compartido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ES" b="1" dirty="0">
                <a:latin typeface="Merriweather"/>
                <a:ea typeface="Merriweather"/>
                <a:cs typeface="Merriweather"/>
                <a:sym typeface="Merriweather"/>
              </a:rPr>
              <a:t>Colaborando con la comunidad</a:t>
            </a:r>
            <a:endParaRPr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99950" y="533400"/>
            <a:ext cx="7372500" cy="1820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Equipo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comunidad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escolar</a:t>
            </a:r>
          </a:p>
          <a:p>
            <a:pPr lvl="0" algn="ctr"/>
            <a:r>
              <a:rPr lang="es-ES" sz="1200" dirty="0">
                <a:latin typeface="Oswald"/>
                <a:ea typeface="Oswald"/>
                <a:cs typeface="Oswald"/>
                <a:sym typeface="Oswald"/>
              </a:rPr>
              <a:t>La Escuela Primaria </a:t>
            </a:r>
            <a:r>
              <a:rPr lang="es-ES" sz="1200" dirty="0" err="1">
                <a:latin typeface="Oswald"/>
                <a:ea typeface="Oswald"/>
                <a:cs typeface="Oswald"/>
                <a:sym typeface="Oswald"/>
              </a:rPr>
              <a:t>Sycamore</a:t>
            </a:r>
            <a:r>
              <a:rPr lang="es-ES" sz="1200" dirty="0">
                <a:latin typeface="Oswald"/>
                <a:ea typeface="Oswald"/>
                <a:cs typeface="Oswald"/>
                <a:sym typeface="Oswald"/>
              </a:rPr>
              <a:t> invita a todas las familias a unirse al Comité de Participación Familiar para compartir ideas y formas de involucrar a otros para construir asociaciones con la escuela, las familias y la comunidad. El equipo se reunirá tres veces durante el año escolar, pero los padres y los miembros de la familia también pueden enviar ideas o sugerencias en cualquier actividad y reunión escolar, así como a través de nuestra encuesta y sitio web amigable para la familia. Si desea obtener más información sobre el Comité de participación familiar, comuníquese con Jennifer Phillips al (931) 526-9322 o phillipsj6@pcsstn.com. También agradecemos sus comentarios a través de la encuesta a continuación. Se puede entregar al maestro de su hijo o la oficina de la escuela</a:t>
            </a:r>
            <a:r>
              <a:rPr lang="en" sz="1200" dirty="0">
                <a:latin typeface="Oswald"/>
                <a:ea typeface="Oswald"/>
                <a:cs typeface="Oswald"/>
                <a:sym typeface="Oswald"/>
              </a:rPr>
              <a:t>.</a:t>
            </a:r>
            <a:endParaRPr sz="12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99950" y="6629400"/>
            <a:ext cx="7372500" cy="3230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Comparte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tus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pensamientos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s-ES" dirty="0">
                <a:latin typeface="Oswald"/>
                <a:ea typeface="Oswald"/>
                <a:cs typeface="Oswald"/>
                <a:sym typeface="Oswald"/>
              </a:rPr>
              <a:t>Queremos escuchar de ti! Si tiene alguna sugerencia o si hay alguna parte de esta política que considera que no es satisfactoria con los objetivos de rendimiento académico de los estudiantes y la escuela, envíenos sus comentarios en el espacio provisto y deje este formulario en la recepción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: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Nombre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Opcional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): ______________________________________ </a:t>
            </a:r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Número</a:t>
            </a:r>
            <a:r>
              <a:rPr lang="en-US" dirty="0"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teléfono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 (</a:t>
            </a:r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Opcional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): _________________________________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dirty="0" err="1">
                <a:latin typeface="Oswald"/>
                <a:ea typeface="Oswald"/>
                <a:cs typeface="Oswald"/>
                <a:sym typeface="Oswald"/>
              </a:rPr>
              <a:t>Comentarios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___________________________________________________________________________________________________________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swald"/>
                <a:ea typeface="Oswald"/>
                <a:cs typeface="Oswald"/>
                <a:sym typeface="Oswald"/>
              </a:rPr>
              <a:t>___________________________________________________________________________________________________________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99950" y="2811300"/>
            <a:ext cx="7372500" cy="357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Comité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2400" dirty="0" err="1">
                <a:latin typeface="Oswald"/>
                <a:ea typeface="Oswald"/>
                <a:cs typeface="Oswald"/>
                <a:sym typeface="Oswald"/>
              </a:rPr>
              <a:t>participación</a:t>
            </a:r>
            <a:r>
              <a:rPr lang="en-US" sz="2400" dirty="0">
                <a:latin typeface="Oswald"/>
                <a:ea typeface="Oswald"/>
                <a:cs typeface="Oswald"/>
                <a:sym typeface="Oswald"/>
              </a:rPr>
              <a:t> familiar</a:t>
            </a:r>
            <a:endParaRPr sz="24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17500">
              <a:buSzPts val="1400"/>
              <a:buFont typeface="Oswald"/>
              <a:buChar char="❏"/>
            </a:pPr>
            <a:r>
              <a:rPr lang="es-ES" dirty="0">
                <a:latin typeface="Oswald"/>
                <a:ea typeface="Oswald"/>
                <a:cs typeface="Oswald"/>
                <a:sym typeface="Oswald"/>
              </a:rPr>
              <a:t>Sí, estoy interesado y deseo unirme al Comité de Participación Familiar.</a:t>
            </a:r>
          </a:p>
          <a:p>
            <a:pPr marL="457200" lvl="0" indent="-317500">
              <a:buSzPts val="1400"/>
              <a:buFont typeface="Oswald"/>
              <a:buChar char="❏"/>
            </a:pPr>
            <a:r>
              <a:rPr lang="es-ES" dirty="0">
                <a:latin typeface="Oswald"/>
                <a:ea typeface="Oswald"/>
                <a:cs typeface="Oswald"/>
                <a:sym typeface="Oswald"/>
              </a:rPr>
              <a:t>Comuníquese conmigo para que pueda obtener más información sobre cómo unirse al Comité de participación familiar.</a:t>
            </a:r>
          </a:p>
          <a:p>
            <a:pPr marL="457200" lvl="0" indent="-317500">
              <a:buSzPts val="1400"/>
              <a:buFont typeface="Oswald"/>
              <a:buChar char="❏"/>
            </a:pPr>
            <a:r>
              <a:rPr lang="es-ES" dirty="0">
                <a:latin typeface="Oswald"/>
                <a:ea typeface="Oswald"/>
                <a:cs typeface="Oswald"/>
                <a:sym typeface="Oswald"/>
              </a:rPr>
              <a:t>Por favor envíeme notificaciones sobre futuras reuniones y actualizaciones.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Nombre: ___________________________________________________________________________________________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s-ES" b="1" dirty="0">
                <a:latin typeface="Oswald"/>
                <a:ea typeface="Oswald"/>
                <a:cs typeface="Oswald"/>
                <a:sym typeface="Oswald"/>
              </a:rPr>
              <a:t>Nombre del niño y grado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Dirección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Número</a:t>
            </a:r>
            <a:r>
              <a:rPr lang="en-US" b="1" dirty="0"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teléfono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correo</a:t>
            </a:r>
            <a:r>
              <a:rPr lang="en-US" b="1" dirty="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b="1" dirty="0" err="1">
                <a:latin typeface="Oswald"/>
                <a:ea typeface="Oswald"/>
                <a:cs typeface="Oswald"/>
                <a:sym typeface="Oswald"/>
              </a:rPr>
              <a:t>electrónico</a:t>
            </a:r>
            <a:r>
              <a:rPr lang="en" b="1" dirty="0">
                <a:latin typeface="Oswald"/>
                <a:ea typeface="Oswald"/>
                <a:cs typeface="Oswald"/>
                <a:sym typeface="Oswald"/>
              </a:rPr>
              <a:t>: __________________________________________________________________________________</a:t>
            </a:r>
            <a:endParaRPr b="1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l="3306" b="1999"/>
          <a:stretch/>
        </p:blipFill>
        <p:spPr>
          <a:xfrm>
            <a:off x="-12" y="-56775"/>
            <a:ext cx="7946823" cy="101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2819250" y="1268325"/>
            <a:ext cx="4152900" cy="79804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200" dirty="0" err="1">
                <a:latin typeface="Georgia"/>
                <a:ea typeface="Georgia"/>
                <a:cs typeface="Georgia"/>
                <a:sym typeface="Georgia"/>
              </a:rPr>
              <a:t>Sycamore</a:t>
            </a: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200" dirty="0" err="1">
                <a:latin typeface="Georgia"/>
                <a:ea typeface="Georgia"/>
                <a:cs typeface="Georgia"/>
                <a:sym typeface="Georgia"/>
              </a:rPr>
              <a:t>Elementary</a:t>
            </a: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 tomará las siguientes medidas para capacitar y apoyar a los padres y miembros de la familia como una base importante de nuestra escuela para fortalecerla y alcanzar nuestras metas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lvl="0"/>
            <a:r>
              <a:rPr lang="en-US" sz="1200" dirty="0">
                <a:latin typeface="Georgia"/>
                <a:ea typeface="Georgia"/>
                <a:cs typeface="Georgia"/>
                <a:sym typeface="Georgia"/>
              </a:rPr>
              <a:t>Lo </a:t>
            </a:r>
            <a:r>
              <a:rPr lang="en-US" sz="1200" dirty="0" err="1">
                <a:latin typeface="Georgia"/>
                <a:ea typeface="Georgia"/>
                <a:cs typeface="Georgia"/>
                <a:sym typeface="Georgia"/>
              </a:rPr>
              <a:t>haremos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: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Asegúrese de que toda la información relacionada con los programas escolares y familiares, las reuniones y otras actividades se publique en inglés y español, se publique en el sitio web de la escuela y se incluya en los boletines informativos de nivel de grado para todas las familias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Asóciese con programas para la primera infancia, escuelas intermedias y secundarias, recursos u organizaciones preparados para la universidad y la carrera profesional, centros de recursos para padres u otros programas para ayudar a preparar a los padres y a sus hijos para una transición escolar exitosa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Comparta información en inglés y español en los boletines de nivel de grado para que las familias entiendan los estándares académicos y las evaluaciones de la escuela, así como las formas en que las familias pueden monitorear el progreso de sus hijos y trabajar con los educadores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Comuníquese regularmente con todas las familias y la comunidad con respecto a los eventos y actividades de toda la escuela a través de mensajes telefónicos, nuestro sitio web, redes sociales y volantes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Proporcionar materiales y folletos necesarios para los padres en conferencias, reuniones y actividades para ayudar a los padres a trabajar con sus hijos para mejorar el rendimiento de sus hijos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>
              <a:buSzPts val="1200"/>
              <a:buFont typeface="Georgia"/>
              <a:buChar char="❖"/>
            </a:pPr>
            <a:r>
              <a:rPr lang="es-ES" sz="1200" dirty="0">
                <a:latin typeface="Georgia"/>
                <a:ea typeface="Georgia"/>
                <a:cs typeface="Georgia"/>
                <a:sym typeface="Georgia"/>
              </a:rPr>
              <a:t>Recopile comentarios de los padres y miembros de la familia en todos los eventos y a través de la encuesta </a:t>
            </a:r>
            <a:r>
              <a:rPr lang="es-ES" sz="1200" dirty="0" err="1">
                <a:latin typeface="Georgia"/>
                <a:ea typeface="Georgia"/>
                <a:cs typeface="Georgia"/>
                <a:sym typeface="Georgia"/>
              </a:rPr>
              <a:t>Family-Friendly</a:t>
            </a: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. 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04850" y="2924174"/>
            <a:ext cx="2114400" cy="2436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err="1">
                <a:latin typeface="Georgia"/>
                <a:ea typeface="Georgia"/>
                <a:cs typeface="Georgia"/>
                <a:sym typeface="Georgia"/>
              </a:rPr>
              <a:t>Recursos</a:t>
            </a:r>
            <a:r>
              <a:rPr lang="en-US" b="1" dirty="0">
                <a:latin typeface="Georgia"/>
                <a:ea typeface="Georgia"/>
                <a:cs typeface="Georgia"/>
                <a:sym typeface="Georgia"/>
              </a:rPr>
              <a:t> familiars</a:t>
            </a:r>
          </a:p>
          <a:p>
            <a:pPr lvl="0" algn="ctr"/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El Centro de Recursos para la Familia en Wheaton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Computer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Lab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está disponible de lunes a viernes. de 7: 45-8: 00 y 2: 45-3: 15. Las familias pueden sacar libros, juegos, DVD, tarjetas flash, etc. para usar en casa con sus estudiantes. También hay computadoras disponibles para explorar el Portal de Padres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Powerschool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y recursos educativos</a:t>
            </a: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.  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704850" y="6825750"/>
            <a:ext cx="21144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Sycamore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100" dirty="0" err="1">
                <a:latin typeface="Georgia"/>
                <a:ea typeface="Georgia"/>
                <a:cs typeface="Georgia"/>
                <a:sym typeface="Georgia"/>
              </a:rPr>
              <a:t>Elementary</a:t>
            </a:r>
            <a:r>
              <a:rPr lang="es-ES" sz="1100" dirty="0">
                <a:latin typeface="Georgia"/>
                <a:ea typeface="Georgia"/>
                <a:cs typeface="Georgia"/>
                <a:sym typeface="Georgia"/>
              </a:rPr>
              <a:t> se compromete a ayudar a los padres y miembros de la familia a asistir a los eventos familiares enumerados en esta política. Llámenos o envíenos un correo electrónico si necesita ayuda con el cuidado de niños o el transporte para participar en cualquiera de nuestros programas</a:t>
            </a: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Georgia"/>
                <a:ea typeface="Georgia"/>
                <a:cs typeface="Georgia"/>
                <a:sym typeface="Georgia"/>
              </a:rPr>
              <a:t>Jennifer Phillips, Family Liaison</a:t>
            </a:r>
            <a:endParaRPr sz="10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(931) 526-9322</a:t>
            </a: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phillipsj6@pcsstn.com</a:t>
            </a:r>
            <a:endParaRPr sz="10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225D3-522E-CB42-8421-D8C8A78A3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04" y="1454352"/>
            <a:ext cx="1835344" cy="1538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91F2E-C9DE-7144-BDFA-9C067EF9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80" y="5297425"/>
            <a:ext cx="1233141" cy="1566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1935</Words>
  <Application>Microsoft Macintosh PowerPoint</Application>
  <PresentationFormat>Custom</PresentationFormat>
  <Paragraphs>130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Georgia</vt:lpstr>
      <vt:lpstr>Merriweather</vt:lpstr>
      <vt:lpstr>Alegreya</vt:lpstr>
      <vt:lpstr>Oswald</vt:lpstr>
      <vt:lpstr>Arial</vt:lpstr>
      <vt:lpstr>Amatic SC</vt:lpstr>
      <vt:lpstr>Bree Serif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RBP</dc:creator>
  <cp:lastModifiedBy>Microsoft Office User</cp:lastModifiedBy>
  <cp:revision>33</cp:revision>
  <cp:lastPrinted>2019-08-12T17:48:26Z</cp:lastPrinted>
  <dcterms:modified xsi:type="dcterms:W3CDTF">2023-03-27T15:53:05Z</dcterms:modified>
</cp:coreProperties>
</file>