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7772400" cy="10058400"/>
  <p:notesSz cx="6858000" cy="9144000"/>
  <p:embeddedFontLst>
    <p:embeddedFont>
      <p:font typeface="Alegreya" pitchFamily="2" charset="0"/>
      <p:regular r:id="rId8"/>
      <p:bold r:id="rId9"/>
      <p:italic r:id="rId10"/>
      <p:boldItalic r:id="rId11"/>
    </p:embeddedFont>
    <p:embeddedFont>
      <p:font typeface="Amatic SC" pitchFamily="2" charset="-79"/>
      <p:regular r:id="rId12"/>
      <p:bold r:id="rId13"/>
    </p:embeddedFont>
    <p:embeddedFont>
      <p:font typeface="Bree Serif" panose="02000503040000020004" pitchFamily="2" charset="77"/>
      <p:regular r:id="rId14"/>
    </p:embeddedFont>
    <p:embeddedFont>
      <p:font typeface="Georgia" panose="02040502050405020303" pitchFamily="18" charset="0"/>
      <p:regular r:id="rId15"/>
      <p:bold r:id="rId16"/>
      <p:italic r:id="rId17"/>
      <p:boldItalic r:id="rId18"/>
    </p:embeddedFont>
    <p:embeddedFont>
      <p:font typeface="Merriweather" pitchFamily="2" charset="77"/>
      <p:regular r:id="rId19"/>
      <p:bold r:id="rId20"/>
      <p:italic r:id="rId21"/>
      <p:boldItalic r:id="rId22"/>
    </p:embeddedFont>
    <p:embeddedFont>
      <p:font typeface="Oswald" panose="02000506000000020004"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43"/>
  </p:normalViewPr>
  <p:slideViewPr>
    <p:cSldViewPr snapToGrid="0">
      <p:cViewPr varScale="1">
        <p:scale>
          <a:sx n="81" d="100"/>
          <a:sy n="81" d="100"/>
        </p:scale>
        <p:origin x="2752"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e325b4798_0_6: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e325b47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e325b4798_0_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e325b479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e325b4798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e325b47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325b4798_0_2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325b479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mailto:farleys1@pcsst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farleys1@pcsstn.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3306" b="1999"/>
          <a:stretch/>
        </p:blipFill>
        <p:spPr>
          <a:xfrm>
            <a:off x="-12" y="19425"/>
            <a:ext cx="7946823" cy="10171927"/>
          </a:xfrm>
          <a:prstGeom prst="rect">
            <a:avLst/>
          </a:prstGeom>
          <a:noFill/>
          <a:ln>
            <a:noFill/>
          </a:ln>
        </p:spPr>
      </p:pic>
      <p:sp>
        <p:nvSpPr>
          <p:cNvPr id="55" name="Google Shape;55;p13"/>
          <p:cNvSpPr txBox="1"/>
          <p:nvPr/>
        </p:nvSpPr>
        <p:spPr>
          <a:xfrm>
            <a:off x="3724200" y="1023400"/>
            <a:ext cx="3272400" cy="19716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FFFFFF"/>
                </a:solidFill>
                <a:latin typeface="Bree Serif"/>
                <a:ea typeface="Bree Serif"/>
                <a:cs typeface="Bree Serif"/>
                <a:sym typeface="Bree Serif"/>
              </a:rPr>
              <a:t>Monterey High School </a:t>
            </a:r>
            <a:endParaRPr sz="2400" dirty="0">
              <a:solidFill>
                <a:srgbClr val="FFFFFF"/>
              </a:solidFill>
              <a:latin typeface="Bree Serif"/>
              <a:ea typeface="Bree Serif"/>
              <a:cs typeface="Bree Serif"/>
              <a:sym typeface="Bree Serif"/>
            </a:endParaRPr>
          </a:p>
          <a:p>
            <a:pPr marL="0" lvl="0" indent="0" algn="ctr" rtl="0">
              <a:spcBef>
                <a:spcPts val="0"/>
              </a:spcBef>
              <a:spcAft>
                <a:spcPts val="0"/>
              </a:spcAft>
              <a:buNone/>
            </a:pPr>
            <a:endParaRPr sz="1200" dirty="0">
              <a:solidFill>
                <a:srgbClr val="FFFFFF"/>
              </a:solidFill>
              <a:latin typeface="Bree Serif"/>
              <a:ea typeface="Bree Serif"/>
              <a:cs typeface="Bree Serif"/>
              <a:sym typeface="Bree Serif"/>
            </a:endParaRPr>
          </a:p>
          <a:p>
            <a:pPr marL="0" lvl="0" indent="0" algn="ctr" rtl="0">
              <a:spcBef>
                <a:spcPts val="0"/>
              </a:spcBef>
              <a:spcAft>
                <a:spcPts val="0"/>
              </a:spcAft>
              <a:buNone/>
            </a:pPr>
            <a:r>
              <a:rPr lang="en-US" sz="1600" dirty="0">
                <a:solidFill>
                  <a:srgbClr val="FFFFFF"/>
                </a:solidFill>
                <a:latin typeface="Bree Serif"/>
                <a:ea typeface="Bree Serif"/>
                <a:cs typeface="Bree Serif"/>
                <a:sym typeface="Bree Serif"/>
              </a:rPr>
              <a:t>2022-23</a:t>
            </a:r>
            <a:endParaRPr sz="1600" dirty="0">
              <a:solidFill>
                <a:srgbClr val="FFFFFF"/>
              </a:solidFill>
              <a:latin typeface="Bree Serif"/>
              <a:ea typeface="Bree Serif"/>
              <a:cs typeface="Bree Serif"/>
              <a:sym typeface="Bree Serif"/>
            </a:endParaRPr>
          </a:p>
          <a:p>
            <a:pPr marL="0" lvl="0" indent="0" algn="ctr" rtl="0">
              <a:spcBef>
                <a:spcPts val="0"/>
              </a:spcBef>
              <a:spcAft>
                <a:spcPts val="0"/>
              </a:spcAft>
              <a:buNone/>
            </a:pPr>
            <a:r>
              <a:rPr lang="en" sz="1600" dirty="0">
                <a:solidFill>
                  <a:srgbClr val="FFFFFF"/>
                </a:solidFill>
                <a:latin typeface="Bree Serif"/>
                <a:ea typeface="Bree Serif"/>
                <a:cs typeface="Bree Serif"/>
                <a:sym typeface="Bree Serif"/>
              </a:rPr>
              <a:t>Family Engagement Plan </a:t>
            </a:r>
            <a:endParaRPr sz="1600" dirty="0">
              <a:solidFill>
                <a:srgbClr val="FFFFFF"/>
              </a:solidFill>
              <a:latin typeface="Bree Serif"/>
              <a:ea typeface="Bree Serif"/>
              <a:cs typeface="Bree Serif"/>
              <a:sym typeface="Bree Serif"/>
            </a:endParaRPr>
          </a:p>
          <a:p>
            <a:pPr marL="0" lvl="0" indent="0" algn="ctr" rtl="0">
              <a:spcBef>
                <a:spcPts val="0"/>
              </a:spcBef>
              <a:spcAft>
                <a:spcPts val="0"/>
              </a:spcAft>
              <a:buNone/>
            </a:pPr>
            <a:r>
              <a:rPr lang="en" sz="1600" dirty="0">
                <a:solidFill>
                  <a:srgbClr val="FFFFFF"/>
                </a:solidFill>
                <a:latin typeface="Bree Serif"/>
                <a:ea typeface="Bree Serif"/>
                <a:cs typeface="Bree Serif"/>
                <a:sym typeface="Bree Serif"/>
              </a:rPr>
              <a:t>for Shared Student Success</a:t>
            </a:r>
            <a:endParaRPr sz="1600" dirty="0">
              <a:solidFill>
                <a:srgbClr val="FFFFFF"/>
              </a:solidFill>
              <a:latin typeface="Bree Serif"/>
              <a:ea typeface="Bree Serif"/>
              <a:cs typeface="Bree Serif"/>
              <a:sym typeface="Bree Serif"/>
            </a:endParaRPr>
          </a:p>
          <a:p>
            <a:pPr marL="0" lvl="0" indent="0" algn="ctr" rtl="0">
              <a:spcBef>
                <a:spcPts val="0"/>
              </a:spcBef>
              <a:spcAft>
                <a:spcPts val="0"/>
              </a:spcAft>
              <a:buNone/>
            </a:pPr>
            <a:endParaRPr dirty="0">
              <a:solidFill>
                <a:srgbClr val="FFFFFF"/>
              </a:solidFill>
              <a:latin typeface="Bree Serif"/>
              <a:ea typeface="Bree Serif"/>
              <a:cs typeface="Bree Serif"/>
              <a:sym typeface="Bree Serif"/>
            </a:endParaRPr>
          </a:p>
          <a:p>
            <a:pPr marL="0" lvl="0" indent="0" algn="ctr" rtl="0">
              <a:spcBef>
                <a:spcPts val="0"/>
              </a:spcBef>
              <a:spcAft>
                <a:spcPts val="0"/>
              </a:spcAft>
              <a:buNone/>
            </a:pPr>
            <a:r>
              <a:rPr lang="en" dirty="0">
                <a:solidFill>
                  <a:srgbClr val="FFFFFF"/>
                </a:solidFill>
                <a:latin typeface="Bree Serif"/>
                <a:ea typeface="Bree Serif"/>
                <a:cs typeface="Bree Serif"/>
                <a:sym typeface="Bree Serif"/>
              </a:rPr>
              <a:t>Plan Revised: May/2022</a:t>
            </a:r>
            <a:endParaRPr dirty="0">
              <a:solidFill>
                <a:srgbClr val="FFFFFF"/>
              </a:solidFill>
              <a:latin typeface="Bree Serif"/>
              <a:ea typeface="Bree Serif"/>
              <a:cs typeface="Bree Serif"/>
              <a:sym typeface="Bree Serif"/>
            </a:endParaRPr>
          </a:p>
        </p:txBody>
      </p:sp>
      <p:sp>
        <p:nvSpPr>
          <p:cNvPr id="56" name="Google Shape;56;p13"/>
          <p:cNvSpPr txBox="1"/>
          <p:nvPr/>
        </p:nvSpPr>
        <p:spPr>
          <a:xfrm>
            <a:off x="851700" y="3633500"/>
            <a:ext cx="2872500" cy="577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legreya"/>
                <a:ea typeface="Alegreya"/>
                <a:cs typeface="Alegreya"/>
                <a:sym typeface="Alegreya"/>
              </a:rPr>
              <a:t>What is this?</a:t>
            </a:r>
            <a:endParaRPr b="1">
              <a:latin typeface="Alegreya"/>
              <a:ea typeface="Alegreya"/>
              <a:cs typeface="Alegreya"/>
              <a:sym typeface="Alegreya"/>
            </a:endParaRPr>
          </a:p>
          <a:p>
            <a:pPr marL="0" lvl="0" indent="0" algn="ctr" rtl="0">
              <a:spcBef>
                <a:spcPts val="0"/>
              </a:spcBef>
              <a:spcAft>
                <a:spcPts val="0"/>
              </a:spcAft>
              <a:buNone/>
            </a:pPr>
            <a:r>
              <a:rPr lang="en" sz="1200">
                <a:latin typeface="Alegreya"/>
                <a:ea typeface="Alegreya"/>
                <a:cs typeface="Alegreya"/>
                <a:sym typeface="Alegreya"/>
              </a:rPr>
              <a:t>This is a plan that describes how Monterey High School  (MHS)  will provide opportunities to improve family engagement to support student learning. MHS  values the contributions and involvement of families to establish an equal partnership for the common goal of improving student achievement. This plan describes the different ways that Monterey High School  will support family engagement and how families can help plan and participate in activities and events to promote student learning at school and at home. </a:t>
            </a:r>
            <a:endParaRPr sz="1200">
              <a:latin typeface="Alegreya"/>
              <a:ea typeface="Alegreya"/>
              <a:cs typeface="Alegreya"/>
              <a:sym typeface="Alegreya"/>
            </a:endParaRPr>
          </a:p>
          <a:p>
            <a:pPr marL="0" lvl="0" indent="0" algn="l" rtl="0">
              <a:spcBef>
                <a:spcPts val="0"/>
              </a:spcBef>
              <a:spcAft>
                <a:spcPts val="0"/>
              </a:spcAft>
              <a:buNone/>
            </a:pPr>
            <a:endParaRPr sz="1200">
              <a:latin typeface="Alegreya"/>
              <a:ea typeface="Alegreya"/>
              <a:cs typeface="Alegreya"/>
              <a:sym typeface="Alegreya"/>
            </a:endParaRPr>
          </a:p>
          <a:p>
            <a:pPr marL="0" lvl="0" indent="0" algn="ctr" rtl="0">
              <a:spcBef>
                <a:spcPts val="0"/>
              </a:spcBef>
              <a:spcAft>
                <a:spcPts val="0"/>
              </a:spcAft>
              <a:buNone/>
            </a:pPr>
            <a:r>
              <a:rPr lang="en" b="1">
                <a:latin typeface="Alegreya"/>
                <a:ea typeface="Alegreya"/>
                <a:cs typeface="Alegreya"/>
                <a:sym typeface="Alegreya"/>
              </a:rPr>
              <a:t>How is this revised?</a:t>
            </a:r>
            <a:endParaRPr b="1">
              <a:latin typeface="Alegreya"/>
              <a:ea typeface="Alegreya"/>
              <a:cs typeface="Alegreya"/>
              <a:sym typeface="Alegreya"/>
            </a:endParaRPr>
          </a:p>
          <a:p>
            <a:pPr marL="0" lvl="0" indent="0" algn="ctr" rtl="0">
              <a:spcBef>
                <a:spcPts val="0"/>
              </a:spcBef>
              <a:spcAft>
                <a:spcPts val="0"/>
              </a:spcAft>
              <a:buNone/>
            </a:pPr>
            <a:r>
              <a:rPr lang="en" sz="1200">
                <a:latin typeface="Alegreya"/>
                <a:ea typeface="Alegreya"/>
                <a:cs typeface="Alegreya"/>
                <a:sym typeface="Alegreya"/>
              </a:rPr>
              <a:t>Monterey High  School invites families, teachers, and community members to family engagement meetings throughout the year to review and revise </a:t>
            </a:r>
            <a:r>
              <a:rPr lang="en" sz="1200" i="1">
                <a:latin typeface="Alegreya"/>
                <a:ea typeface="Alegreya"/>
                <a:cs typeface="Alegreya"/>
                <a:sym typeface="Alegreya"/>
              </a:rPr>
              <a:t>this</a:t>
            </a:r>
            <a:r>
              <a:rPr lang="en" sz="1200">
                <a:latin typeface="Alegreya"/>
                <a:ea typeface="Alegreya"/>
                <a:cs typeface="Alegreya"/>
                <a:sym typeface="Alegreya"/>
              </a:rPr>
              <a:t> plan, the family-school  compact, and the family engagement budget.  Additionally, family input and comments regarding this plan are welcome during the school year through the family-friendly survey  which is distributed online and through paper copies.  The plan is posted on our school website for families to review during the school year.</a:t>
            </a:r>
            <a:endParaRPr sz="1200">
              <a:latin typeface="Alegreya"/>
              <a:ea typeface="Alegreya"/>
              <a:cs typeface="Alegreya"/>
              <a:sym typeface="Alegreya"/>
            </a:endParaRPr>
          </a:p>
          <a:p>
            <a:pPr marL="0" lvl="0" indent="0" algn="ctr" rtl="0">
              <a:spcBef>
                <a:spcPts val="0"/>
              </a:spcBef>
              <a:spcAft>
                <a:spcPts val="0"/>
              </a:spcAft>
              <a:buNone/>
            </a:pPr>
            <a:endParaRPr sz="1200">
              <a:latin typeface="Alegreya"/>
              <a:ea typeface="Alegreya"/>
              <a:cs typeface="Alegreya"/>
              <a:sym typeface="Alegreya"/>
            </a:endParaRPr>
          </a:p>
          <a:p>
            <a:pPr marL="0" lvl="0" indent="0" algn="l" rtl="0">
              <a:spcBef>
                <a:spcPts val="0"/>
              </a:spcBef>
              <a:spcAft>
                <a:spcPts val="0"/>
              </a:spcAft>
              <a:buNone/>
            </a:pPr>
            <a:endParaRPr sz="1100">
              <a:latin typeface="Alegreya"/>
              <a:ea typeface="Alegreya"/>
              <a:cs typeface="Alegreya"/>
              <a:sym typeface="Alegreya"/>
            </a:endParaRPr>
          </a:p>
          <a:p>
            <a:pPr marL="0" lvl="0" indent="0" algn="l" rtl="0">
              <a:spcBef>
                <a:spcPts val="0"/>
              </a:spcBef>
              <a:spcAft>
                <a:spcPts val="0"/>
              </a:spcAft>
              <a:buNone/>
            </a:pPr>
            <a:endParaRPr sz="1000">
              <a:latin typeface="Alegreya"/>
              <a:ea typeface="Alegreya"/>
              <a:cs typeface="Alegreya"/>
              <a:sym typeface="Alegreya"/>
            </a:endParaRPr>
          </a:p>
        </p:txBody>
      </p:sp>
      <p:sp>
        <p:nvSpPr>
          <p:cNvPr id="57" name="Google Shape;57;p13"/>
          <p:cNvSpPr txBox="1"/>
          <p:nvPr/>
        </p:nvSpPr>
        <p:spPr>
          <a:xfrm>
            <a:off x="4228950" y="8200800"/>
            <a:ext cx="2476500" cy="10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Bree Serif"/>
                <a:ea typeface="Bree Serif"/>
                <a:cs typeface="Bree Serif"/>
                <a:sym typeface="Bree Serif"/>
              </a:rPr>
              <a:t>Monterey High School</a:t>
            </a:r>
            <a:endParaRPr sz="1000">
              <a:latin typeface="Bree Serif"/>
              <a:ea typeface="Bree Serif"/>
              <a:cs typeface="Bree Serif"/>
              <a:sym typeface="Bree Serif"/>
            </a:endParaRPr>
          </a:p>
          <a:p>
            <a:pPr marL="0" lvl="0" indent="0" algn="ctr" rtl="0">
              <a:spcBef>
                <a:spcPts val="0"/>
              </a:spcBef>
              <a:spcAft>
                <a:spcPts val="0"/>
              </a:spcAft>
              <a:buNone/>
            </a:pPr>
            <a:r>
              <a:rPr lang="en" sz="1000">
                <a:latin typeface="Bree Serif"/>
                <a:ea typeface="Bree Serif"/>
                <a:cs typeface="Bree Serif"/>
                <a:sym typeface="Bree Serif"/>
              </a:rPr>
              <a:t>Mrs. Sonja Farley,  Principal</a:t>
            </a:r>
            <a:endParaRPr sz="1000">
              <a:latin typeface="Bree Serif"/>
              <a:ea typeface="Bree Serif"/>
              <a:cs typeface="Bree Serif"/>
              <a:sym typeface="Bree Serif"/>
            </a:endParaRPr>
          </a:p>
          <a:p>
            <a:pPr marL="0" lvl="0" indent="0" algn="ctr" rtl="0">
              <a:spcBef>
                <a:spcPts val="0"/>
              </a:spcBef>
              <a:spcAft>
                <a:spcPts val="0"/>
              </a:spcAft>
              <a:buNone/>
            </a:pPr>
            <a:r>
              <a:rPr lang="en" sz="1000">
                <a:latin typeface="Bree Serif"/>
                <a:ea typeface="Bree Serif"/>
                <a:cs typeface="Bree Serif"/>
                <a:sym typeface="Bree Serif"/>
              </a:rPr>
              <a:t>710 East Commercial Avenue</a:t>
            </a:r>
            <a:endParaRPr sz="1000">
              <a:latin typeface="Bree Serif"/>
              <a:ea typeface="Bree Serif"/>
              <a:cs typeface="Bree Serif"/>
              <a:sym typeface="Bree Serif"/>
            </a:endParaRPr>
          </a:p>
          <a:p>
            <a:pPr marL="0" lvl="0" indent="0" algn="ctr" rtl="0">
              <a:spcBef>
                <a:spcPts val="0"/>
              </a:spcBef>
              <a:spcAft>
                <a:spcPts val="0"/>
              </a:spcAft>
              <a:buNone/>
            </a:pPr>
            <a:r>
              <a:rPr lang="en" sz="1000">
                <a:latin typeface="Bree Serif"/>
                <a:ea typeface="Bree Serif"/>
                <a:cs typeface="Bree Serif"/>
                <a:sym typeface="Bree Serif"/>
              </a:rPr>
              <a:t>Monterey, Tn 38574</a:t>
            </a:r>
            <a:endParaRPr sz="1000">
              <a:latin typeface="Bree Serif"/>
              <a:ea typeface="Bree Serif"/>
              <a:cs typeface="Bree Serif"/>
              <a:sym typeface="Bree Serif"/>
            </a:endParaRPr>
          </a:p>
          <a:p>
            <a:pPr marL="0" lvl="0" indent="0" algn="ctr" rtl="0">
              <a:spcBef>
                <a:spcPts val="0"/>
              </a:spcBef>
              <a:spcAft>
                <a:spcPts val="0"/>
              </a:spcAft>
              <a:buNone/>
            </a:pPr>
            <a:r>
              <a:rPr lang="en" sz="1000">
                <a:latin typeface="Bree Serif"/>
                <a:ea typeface="Bree Serif"/>
                <a:cs typeface="Bree Serif"/>
                <a:sym typeface="Bree Serif"/>
              </a:rPr>
              <a:t>http://www.montereywildcats.org</a:t>
            </a:r>
            <a:endParaRPr sz="1000">
              <a:latin typeface="Bree Serif"/>
              <a:ea typeface="Bree Serif"/>
              <a:cs typeface="Bree Serif"/>
              <a:sym typeface="Bree Serif"/>
            </a:endParaRPr>
          </a:p>
        </p:txBody>
      </p:sp>
      <p:sp>
        <p:nvSpPr>
          <p:cNvPr id="58" name="Google Shape;58;p13"/>
          <p:cNvSpPr txBox="1"/>
          <p:nvPr/>
        </p:nvSpPr>
        <p:spPr>
          <a:xfrm>
            <a:off x="933450" y="3080838"/>
            <a:ext cx="5905500" cy="46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chemeClr val="dk1"/>
                </a:solidFill>
                <a:latin typeface="Alegreya"/>
                <a:ea typeface="Alegreya"/>
                <a:cs typeface="Alegreya"/>
                <a:sym typeface="Alegreya"/>
              </a:rPr>
              <a:t>School Plan for Shared Student Achievement</a:t>
            </a:r>
            <a:endParaRPr sz="2400"/>
          </a:p>
        </p:txBody>
      </p:sp>
      <p:sp>
        <p:nvSpPr>
          <p:cNvPr id="59" name="Google Shape;59;p13"/>
          <p:cNvSpPr txBox="1"/>
          <p:nvPr/>
        </p:nvSpPr>
        <p:spPr>
          <a:xfrm>
            <a:off x="3912000" y="3633500"/>
            <a:ext cx="3110400" cy="144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solidFill>
                  <a:schemeClr val="dk1"/>
                </a:solidFill>
                <a:latin typeface="Alegreya"/>
                <a:ea typeface="Alegreya"/>
                <a:cs typeface="Alegreya"/>
                <a:sym typeface="Alegreya"/>
              </a:rPr>
              <a:t>Where is this available?</a:t>
            </a:r>
            <a:endParaRPr b="1">
              <a:solidFill>
                <a:schemeClr val="dk1"/>
              </a:solidFill>
              <a:latin typeface="Alegreya"/>
              <a:ea typeface="Alegreya"/>
              <a:cs typeface="Alegreya"/>
              <a:sym typeface="Alegreya"/>
            </a:endParaRPr>
          </a:p>
          <a:p>
            <a:pPr marL="0" lvl="0" indent="0" algn="ctr" rtl="0">
              <a:spcBef>
                <a:spcPts val="0"/>
              </a:spcBef>
              <a:spcAft>
                <a:spcPts val="0"/>
              </a:spcAft>
              <a:buClr>
                <a:schemeClr val="dk1"/>
              </a:buClr>
              <a:buSzPts val="1100"/>
              <a:buFont typeface="Arial"/>
              <a:buNone/>
            </a:pPr>
            <a:r>
              <a:rPr lang="en" sz="1200">
                <a:solidFill>
                  <a:schemeClr val="dk1"/>
                </a:solidFill>
                <a:latin typeface="Alegreya"/>
                <a:ea typeface="Alegreya"/>
                <a:cs typeface="Alegreya"/>
                <a:sym typeface="Alegreya"/>
              </a:rPr>
              <a:t>At the beginning of the year, the plan is given to all students.  The plan is also posted on the school website and social media.  Families can also retrieve a copy of the plan in the MHS Resource Center or the front lobby at MHS.</a:t>
            </a:r>
            <a:endParaRPr sz="1200">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sz="1100">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sz="1200" b="1">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a:p>
        </p:txBody>
      </p:sp>
      <p:sp>
        <p:nvSpPr>
          <p:cNvPr id="60" name="Google Shape;60;p13"/>
          <p:cNvSpPr txBox="1"/>
          <p:nvPr/>
        </p:nvSpPr>
        <p:spPr>
          <a:xfrm>
            <a:off x="3990900" y="7095900"/>
            <a:ext cx="2952600" cy="952500"/>
          </a:xfrm>
          <a:prstGeom prst="rect">
            <a:avLst/>
          </a:prstGeom>
          <a:solidFill>
            <a:srgbClr val="8E7CC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Amatic SC"/>
                <a:ea typeface="Amatic SC"/>
                <a:cs typeface="Amatic SC"/>
                <a:sym typeface="Amatic SC"/>
              </a:rPr>
              <a:t>When students, schools, families, and communities come together-</a:t>
            </a:r>
            <a:endParaRPr sz="1800" b="1">
              <a:solidFill>
                <a:srgbClr val="FFFFFF"/>
              </a:solidFill>
              <a:latin typeface="Amatic SC"/>
              <a:ea typeface="Amatic SC"/>
              <a:cs typeface="Amatic SC"/>
              <a:sym typeface="Amatic SC"/>
            </a:endParaRPr>
          </a:p>
          <a:p>
            <a:pPr marL="0" lvl="0" indent="0" algn="ctr" rtl="0">
              <a:spcBef>
                <a:spcPts val="0"/>
              </a:spcBef>
              <a:spcAft>
                <a:spcPts val="0"/>
              </a:spcAft>
              <a:buNone/>
            </a:pPr>
            <a:r>
              <a:rPr lang="en" sz="1800" b="1">
                <a:solidFill>
                  <a:srgbClr val="FFFFFF"/>
                </a:solidFill>
                <a:latin typeface="Amatic SC"/>
                <a:ea typeface="Amatic SC"/>
                <a:cs typeface="Amatic SC"/>
                <a:sym typeface="Amatic SC"/>
              </a:rPr>
              <a:t>we CAN achieve our goals!</a:t>
            </a:r>
            <a:endParaRPr sz="1800" b="1">
              <a:solidFill>
                <a:srgbClr val="FFFFFF"/>
              </a:solidFill>
              <a:latin typeface="Amatic SC"/>
              <a:ea typeface="Amatic SC"/>
              <a:cs typeface="Amatic SC"/>
              <a:sym typeface="Amatic SC"/>
            </a:endParaRPr>
          </a:p>
        </p:txBody>
      </p:sp>
      <p:sp>
        <p:nvSpPr>
          <p:cNvPr id="61" name="Google Shape;61;p13"/>
          <p:cNvSpPr txBox="1"/>
          <p:nvPr/>
        </p:nvSpPr>
        <p:spPr>
          <a:xfrm>
            <a:off x="-6243150" y="770750"/>
            <a:ext cx="6243000" cy="7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13"/>
          <p:cNvSpPr txBox="1"/>
          <p:nvPr/>
        </p:nvSpPr>
        <p:spPr>
          <a:xfrm>
            <a:off x="3860400" y="5317163"/>
            <a:ext cx="3000000" cy="19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legreya"/>
                <a:ea typeface="Alegreya"/>
                <a:cs typeface="Alegreya"/>
                <a:sym typeface="Alegreya"/>
              </a:rPr>
              <a:t>Who is this for?</a:t>
            </a:r>
            <a:endParaRPr b="1">
              <a:solidFill>
                <a:schemeClr val="dk1"/>
              </a:solidFill>
              <a:latin typeface="Alegreya"/>
              <a:ea typeface="Alegreya"/>
              <a:cs typeface="Alegreya"/>
              <a:sym typeface="Alegreya"/>
            </a:endParaRPr>
          </a:p>
          <a:p>
            <a:pPr marL="0" lvl="0" indent="0" algn="ctr" rtl="0">
              <a:spcBef>
                <a:spcPts val="0"/>
              </a:spcBef>
              <a:spcAft>
                <a:spcPts val="0"/>
              </a:spcAft>
              <a:buNone/>
            </a:pPr>
            <a:r>
              <a:rPr lang="en" sz="1200">
                <a:solidFill>
                  <a:schemeClr val="dk1"/>
                </a:solidFill>
                <a:latin typeface="Alegreya"/>
                <a:ea typeface="Alegreya"/>
                <a:cs typeface="Alegreya"/>
                <a:sym typeface="Alegreya"/>
              </a:rPr>
              <a:t>Students and families  are encouraged and invited to fully participate in the opportunities described in this plan.  Monterey High School  will provide full assistance  for the participation of parents and family members with limited English, with disabilities, and of migratory children.</a:t>
            </a:r>
            <a:endParaRPr sz="1200">
              <a:solidFill>
                <a:schemeClr val="dk1"/>
              </a:solidFill>
              <a:latin typeface="Alegreya"/>
              <a:ea typeface="Alegreya"/>
              <a:cs typeface="Alegreya"/>
              <a:sym typeface="Alegreya"/>
            </a:endParaRPr>
          </a:p>
        </p:txBody>
      </p:sp>
      <p:pic>
        <p:nvPicPr>
          <p:cNvPr id="63" name="Google Shape;63;p13"/>
          <p:cNvPicPr preferRelativeResize="0"/>
          <p:nvPr/>
        </p:nvPicPr>
        <p:blipFill>
          <a:blip r:embed="rId4">
            <a:alphaModFix/>
          </a:blip>
          <a:stretch>
            <a:fillRect/>
          </a:stretch>
        </p:blipFill>
        <p:spPr>
          <a:xfrm>
            <a:off x="1160150" y="1023400"/>
            <a:ext cx="1811651" cy="209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69" name="Google Shape;69;p14"/>
          <p:cNvSpPr txBox="1"/>
          <p:nvPr/>
        </p:nvSpPr>
        <p:spPr>
          <a:xfrm>
            <a:off x="762000" y="857250"/>
            <a:ext cx="6248400" cy="536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Alegreya"/>
                <a:ea typeface="Alegreya"/>
                <a:cs typeface="Alegreya"/>
                <a:sym typeface="Alegreya"/>
              </a:rPr>
              <a:t>Family Engagement</a:t>
            </a:r>
            <a:endParaRPr sz="2000" b="1">
              <a:latin typeface="Alegreya"/>
              <a:ea typeface="Alegreya"/>
              <a:cs typeface="Alegreya"/>
              <a:sym typeface="Alegreya"/>
            </a:endParaRPr>
          </a:p>
          <a:p>
            <a:pPr marL="0" lvl="0" indent="0" algn="ctr" rtl="0">
              <a:spcBef>
                <a:spcPts val="0"/>
              </a:spcBef>
              <a:spcAft>
                <a:spcPts val="0"/>
              </a:spcAft>
              <a:buNone/>
            </a:pPr>
            <a:r>
              <a:rPr lang="en">
                <a:latin typeface="Alegreya"/>
                <a:ea typeface="Alegreya"/>
                <a:cs typeface="Alegreya"/>
                <a:sym typeface="Alegreya"/>
              </a:rPr>
              <a:t>Monterey High School believes that family engagement is the participation of family members in regular, two-way, and meaningful communication involving student academic learning and other school activities.   Family engagement should ensure the following: </a:t>
            </a:r>
            <a:endParaRPr>
              <a:latin typeface="Alegreya"/>
              <a:ea typeface="Alegreya"/>
              <a:cs typeface="Alegreya"/>
              <a:sym typeface="Alegreya"/>
            </a:endParaRPr>
          </a:p>
          <a:p>
            <a:pPr marL="457200" lvl="0" indent="-317500" algn="l" rtl="0">
              <a:spcBef>
                <a:spcPts val="0"/>
              </a:spcBef>
              <a:spcAft>
                <a:spcPts val="0"/>
              </a:spcAft>
              <a:buSzPts val="1400"/>
              <a:buFont typeface="Alegreya"/>
              <a:buChar char="●"/>
            </a:pPr>
            <a:r>
              <a:rPr lang="en">
                <a:latin typeface="Alegreya"/>
                <a:ea typeface="Alegreya"/>
                <a:cs typeface="Alegreya"/>
                <a:sym typeface="Alegreya"/>
              </a:rPr>
              <a:t>That families play an integral role in assisting their child’s learning</a:t>
            </a:r>
            <a:endParaRPr>
              <a:latin typeface="Alegreya"/>
              <a:ea typeface="Alegreya"/>
              <a:cs typeface="Alegreya"/>
              <a:sym typeface="Alegreya"/>
            </a:endParaRPr>
          </a:p>
          <a:p>
            <a:pPr marL="457200" lvl="0" indent="-317500" algn="l" rtl="0">
              <a:spcBef>
                <a:spcPts val="0"/>
              </a:spcBef>
              <a:spcAft>
                <a:spcPts val="0"/>
              </a:spcAft>
              <a:buSzPts val="1400"/>
              <a:buFont typeface="Alegreya"/>
              <a:buChar char="●"/>
            </a:pPr>
            <a:r>
              <a:rPr lang="en">
                <a:latin typeface="Alegreya"/>
                <a:ea typeface="Alegreya"/>
                <a:cs typeface="Alegreya"/>
                <a:sym typeface="Alegreya"/>
              </a:rPr>
              <a:t>That families are encouraged to be actively involved in their child’s education at school</a:t>
            </a:r>
            <a:endParaRPr>
              <a:latin typeface="Alegreya"/>
              <a:ea typeface="Alegreya"/>
              <a:cs typeface="Alegreya"/>
              <a:sym typeface="Alegreya"/>
            </a:endParaRPr>
          </a:p>
          <a:p>
            <a:pPr marL="457200" lvl="0" indent="-317500" algn="l" rtl="0">
              <a:spcBef>
                <a:spcPts val="0"/>
              </a:spcBef>
              <a:spcAft>
                <a:spcPts val="0"/>
              </a:spcAft>
              <a:buSzPts val="1400"/>
              <a:buFont typeface="Alegreya"/>
              <a:buChar char="●"/>
            </a:pPr>
            <a:r>
              <a:rPr lang="en">
                <a:latin typeface="Alegreya"/>
                <a:ea typeface="Alegreya"/>
                <a:cs typeface="Alegreya"/>
                <a:sym typeface="Alegreya"/>
              </a:rPr>
              <a:t>That families are partners in their child’s education and are included, as needed, in decision-making and on advisory committees to assist in the education of their child</a:t>
            </a:r>
            <a:endParaRPr>
              <a:latin typeface="Alegreya"/>
              <a:ea typeface="Alegreya"/>
              <a:cs typeface="Alegreya"/>
              <a:sym typeface="Alegreya"/>
            </a:endParaRPr>
          </a:p>
          <a:p>
            <a:pPr marL="457200" lvl="0" indent="0" algn="l" rtl="0">
              <a:spcBef>
                <a:spcPts val="0"/>
              </a:spcBef>
              <a:spcAft>
                <a:spcPts val="0"/>
              </a:spcAft>
              <a:buNone/>
            </a:pPr>
            <a:endParaRPr sz="1600">
              <a:latin typeface="Alegreya"/>
              <a:ea typeface="Alegreya"/>
              <a:cs typeface="Alegreya"/>
              <a:sym typeface="Alegreya"/>
            </a:endParaRPr>
          </a:p>
        </p:txBody>
      </p:sp>
      <p:sp>
        <p:nvSpPr>
          <p:cNvPr id="70" name="Google Shape;70;p14"/>
          <p:cNvSpPr txBox="1"/>
          <p:nvPr/>
        </p:nvSpPr>
        <p:spPr>
          <a:xfrm>
            <a:off x="762000" y="4020950"/>
            <a:ext cx="6248400" cy="36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Alegreya"/>
                <a:ea typeface="Alegreya"/>
                <a:cs typeface="Alegreya"/>
                <a:sym typeface="Alegreya"/>
              </a:rPr>
              <a:t>Family-School Compact</a:t>
            </a:r>
            <a:endParaRPr sz="2000" b="1">
              <a:latin typeface="Alegreya"/>
              <a:ea typeface="Alegreya"/>
              <a:cs typeface="Alegreya"/>
              <a:sym typeface="Alegreya"/>
            </a:endParaRPr>
          </a:p>
          <a:p>
            <a:pPr marL="0" lvl="0" indent="0" algn="ctr" rtl="0">
              <a:spcBef>
                <a:spcPts val="0"/>
              </a:spcBef>
              <a:spcAft>
                <a:spcPts val="0"/>
              </a:spcAft>
              <a:buNone/>
            </a:pPr>
            <a:r>
              <a:rPr lang="en">
                <a:latin typeface="Alegreya"/>
                <a:ea typeface="Alegreya"/>
                <a:cs typeface="Alegreya"/>
                <a:sym typeface="Alegreya"/>
              </a:rPr>
              <a:t>As part of this plan, Monterey High School and our families will develop a family-school compact.  A compact is a written agreement that families, teachers, and students jointly develop to explain how everyone will work together to ensure the academic success of students.  The compact will be reviewed and updated annually based on feedback from families, students, and teachers during various events and through the annual Family-Friendly Survey.  The family-school compact can be viewed on our website and facebook page.  Additionally, copies are located  in the front office, the MHS Resource Center, and information about our Family-School Compact is on instagram</a:t>
            </a:r>
            <a:r>
              <a:rPr lang="en">
                <a:solidFill>
                  <a:schemeClr val="dk1"/>
                </a:solidFill>
                <a:latin typeface="Alegreya"/>
                <a:ea typeface="Alegreya"/>
                <a:cs typeface="Alegreya"/>
                <a:sym typeface="Alegreya"/>
              </a:rPr>
              <a:t>.  If you would like to provide feedback on the compact any time during the year, please contact MHS Principal Sonja Farley at (931) 839-2970 -Ext. 2601 or send an email to farleys1@pcsstn.com. </a:t>
            </a:r>
            <a:endParaRPr sz="1600">
              <a:latin typeface="Alegreya"/>
              <a:ea typeface="Alegreya"/>
              <a:cs typeface="Alegreya"/>
              <a:sym typeface="Alegreya"/>
            </a:endParaRPr>
          </a:p>
        </p:txBody>
      </p:sp>
      <p:cxnSp>
        <p:nvCxnSpPr>
          <p:cNvPr id="71" name="Google Shape;71;p14"/>
          <p:cNvCxnSpPr/>
          <p:nvPr/>
        </p:nvCxnSpPr>
        <p:spPr>
          <a:xfrm rot="10800000" flipH="1">
            <a:off x="1238250" y="3533475"/>
            <a:ext cx="5572200" cy="38400"/>
          </a:xfrm>
          <a:prstGeom prst="straightConnector1">
            <a:avLst/>
          </a:prstGeom>
          <a:noFill/>
          <a:ln w="76200" cap="flat" cmpd="sng">
            <a:solidFill>
              <a:schemeClr val="dk2"/>
            </a:solidFill>
            <a:prstDash val="dashDot"/>
            <a:round/>
            <a:headEnd type="none" w="med" len="med"/>
            <a:tailEnd type="none" w="med" len="med"/>
          </a:ln>
        </p:spPr>
      </p:cxnSp>
      <p:pic>
        <p:nvPicPr>
          <p:cNvPr id="72" name="Google Shape;72;p14"/>
          <p:cNvPicPr preferRelativeResize="0"/>
          <p:nvPr/>
        </p:nvPicPr>
        <p:blipFill rotWithShape="1">
          <a:blip r:embed="rId4">
            <a:alphaModFix/>
          </a:blip>
          <a:srcRect l="10045" t="68613" r="12024" b="7911"/>
          <a:stretch/>
        </p:blipFill>
        <p:spPr>
          <a:xfrm>
            <a:off x="2055050" y="6772275"/>
            <a:ext cx="3536050" cy="24981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78" name="Google Shape;78;p15"/>
          <p:cNvSpPr txBox="1"/>
          <p:nvPr/>
        </p:nvSpPr>
        <p:spPr>
          <a:xfrm>
            <a:off x="3409950" y="905099"/>
            <a:ext cx="3571800" cy="8207369"/>
          </a:xfrm>
          <a:prstGeom prst="rect">
            <a:avLst/>
          </a:prstGeom>
          <a:noFill/>
          <a:ln w="28575" cap="flat" cmpd="sng">
            <a:solidFill>
              <a:srgbClr val="000000"/>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Georgia"/>
                <a:ea typeface="Georgia"/>
                <a:cs typeface="Georgia"/>
                <a:sym typeface="Georgia"/>
              </a:rPr>
              <a:t>Monterey High School will take the following measures to empower and support parents and family members as an important foundation of our school in order to strengthen the school and promote academic achievement.</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0" lvl="0" indent="0" algn="l" rtl="0">
              <a:spcBef>
                <a:spcPts val="0"/>
              </a:spcBef>
              <a:spcAft>
                <a:spcPts val="0"/>
              </a:spcAft>
              <a:buNone/>
            </a:pPr>
            <a:r>
              <a:rPr lang="en" sz="1200" dirty="0">
                <a:latin typeface="Georgia"/>
                <a:ea typeface="Georgia"/>
                <a:cs typeface="Georgia"/>
                <a:sym typeface="Georgia"/>
              </a:rPr>
              <a:t>Goals:</a:t>
            </a: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Ensure that all information related to school and family programs, meetings, and other activities is published in both English and Spanish, posted on the school website, and sent home as needed.</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Promote and support responsible family dynamics by providing resources such as books, magazines, and other informational tools.  These resources can be found in the front lobby at MHS as well as additional materials located in the MHS Resource Center.</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Sponsor seminars to inform families on how to be involved in the decisions affecting course selection, career planning, and preparation for post-secondary opportunities.</a:t>
            </a:r>
            <a:endParaRPr sz="1200" dirty="0">
              <a:latin typeface="Georgia"/>
              <a:ea typeface="Georgia"/>
              <a:cs typeface="Georgia"/>
              <a:sym typeface="Georgia"/>
            </a:endParaRPr>
          </a:p>
          <a:p>
            <a:pPr marL="45720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solidFill>
                  <a:schemeClr val="dk1"/>
                </a:solidFill>
                <a:latin typeface="Georgia"/>
                <a:ea typeface="Georgia"/>
                <a:cs typeface="Georgia"/>
                <a:sym typeface="Georgia"/>
              </a:rPr>
              <a:t>Provide necessary materials and handouts for family at conferences, meetings, and activities to help families work with their child to improve their child’s achievement.</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Communicate with all families and the community on a regular basis regarding school-wide events and activities through phone messages, our website, social media, and/or flyers.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Collect feedback from parents and family members at all events and through the Family-Friendly survey-- then implement changes and improvements based on this feedback. </a:t>
            </a:r>
            <a:endParaRPr sz="1200" dirty="0">
              <a:latin typeface="Georgia"/>
              <a:ea typeface="Georgia"/>
              <a:cs typeface="Georgia"/>
              <a:sym typeface="Georgia"/>
            </a:endParaRPr>
          </a:p>
        </p:txBody>
      </p:sp>
      <p:sp>
        <p:nvSpPr>
          <p:cNvPr id="79" name="Google Shape;79;p15"/>
          <p:cNvSpPr txBox="1"/>
          <p:nvPr/>
        </p:nvSpPr>
        <p:spPr>
          <a:xfrm>
            <a:off x="849513" y="838200"/>
            <a:ext cx="2381400" cy="229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Georgia"/>
                <a:ea typeface="Georgia"/>
                <a:cs typeface="Georgia"/>
                <a:sym typeface="Georgia"/>
              </a:rPr>
              <a:t>Family Resources</a:t>
            </a:r>
            <a:endParaRPr b="1" dirty="0">
              <a:latin typeface="Georgia"/>
              <a:ea typeface="Georgia"/>
              <a:cs typeface="Georgia"/>
              <a:sym typeface="Georgia"/>
            </a:endParaRPr>
          </a:p>
          <a:p>
            <a:pPr marL="0" lvl="0" indent="0" algn="ctr" rtl="0">
              <a:spcBef>
                <a:spcPts val="0"/>
              </a:spcBef>
              <a:spcAft>
                <a:spcPts val="0"/>
              </a:spcAft>
              <a:buNone/>
            </a:pPr>
            <a:r>
              <a:rPr lang="en" sz="1100" dirty="0">
                <a:latin typeface="Georgia"/>
                <a:ea typeface="Georgia"/>
                <a:cs typeface="Georgia"/>
                <a:sym typeface="Georgia"/>
              </a:rPr>
              <a:t>Our MHS Resource Center is located in the Counseling Area.  Families and students can access academic  information in this area on many topics including careers, colleges, the A.C.T. exam, and the MHS Student Handbook.  Computers are also available to explore our website, check </a:t>
            </a:r>
            <a:r>
              <a:rPr lang="en" sz="1100" dirty="0" err="1">
                <a:latin typeface="Georgia"/>
                <a:ea typeface="Georgia"/>
                <a:cs typeface="Georgia"/>
                <a:sym typeface="Georgia"/>
              </a:rPr>
              <a:t>Powerschool</a:t>
            </a:r>
            <a:r>
              <a:rPr lang="en" sz="1100" dirty="0">
                <a:latin typeface="Georgia"/>
                <a:ea typeface="Georgia"/>
                <a:cs typeface="Georgia"/>
                <a:sym typeface="Georgia"/>
              </a:rPr>
              <a:t>, and access other educational resources.  </a:t>
            </a:r>
            <a:endParaRPr sz="1100" dirty="0">
              <a:latin typeface="Georgia"/>
              <a:ea typeface="Georgia"/>
              <a:cs typeface="Georgia"/>
              <a:sym typeface="Georgia"/>
            </a:endParaRPr>
          </a:p>
        </p:txBody>
      </p:sp>
      <p:sp>
        <p:nvSpPr>
          <p:cNvPr id="80" name="Google Shape;80;p15"/>
          <p:cNvSpPr txBox="1"/>
          <p:nvPr/>
        </p:nvSpPr>
        <p:spPr>
          <a:xfrm>
            <a:off x="790575" y="7292475"/>
            <a:ext cx="2381400" cy="193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Georgia"/>
                <a:ea typeface="Georgia"/>
                <a:cs typeface="Georgia"/>
                <a:sym typeface="Georgia"/>
              </a:rPr>
              <a:t>Monterey High School  is committed to helping parents and family members attend the family events listed in this policy.  Please call (931) 839-2970--Ext. 2601 or email (</a:t>
            </a:r>
            <a:r>
              <a:rPr lang="en" sz="1100" u="sng">
                <a:solidFill>
                  <a:schemeClr val="hlink"/>
                </a:solidFill>
                <a:latin typeface="Georgia"/>
                <a:ea typeface="Georgia"/>
                <a:cs typeface="Georgia"/>
                <a:sym typeface="Georgia"/>
                <a:hlinkClick r:id="rId4"/>
              </a:rPr>
              <a:t>farleys1@pcsstn.com</a:t>
            </a:r>
            <a:r>
              <a:rPr lang="en" sz="1100">
                <a:latin typeface="Georgia"/>
                <a:ea typeface="Georgia"/>
                <a:cs typeface="Georgia"/>
                <a:sym typeface="Georgia"/>
              </a:rPr>
              <a:t>) Principal Farley if you need assistance with childcare or transportation in order to participate in any of our programs. </a:t>
            </a:r>
            <a:endParaRPr sz="1100">
              <a:latin typeface="Georgia"/>
              <a:ea typeface="Georgia"/>
              <a:cs typeface="Georgia"/>
              <a:sym typeface="Georgia"/>
            </a:endParaRPr>
          </a:p>
          <a:p>
            <a:pPr marL="0" lvl="0" indent="0" algn="ctr" rtl="0">
              <a:spcBef>
                <a:spcPts val="0"/>
              </a:spcBef>
              <a:spcAft>
                <a:spcPts val="0"/>
              </a:spcAft>
              <a:buNone/>
            </a:pPr>
            <a:endParaRPr sz="1100">
              <a:latin typeface="Georgia"/>
              <a:ea typeface="Georgia"/>
              <a:cs typeface="Georgia"/>
              <a:sym typeface="Georgia"/>
            </a:endParaRPr>
          </a:p>
          <a:p>
            <a:pPr marL="0" lvl="0" indent="0" algn="ctr" rtl="0">
              <a:spcBef>
                <a:spcPts val="0"/>
              </a:spcBef>
              <a:spcAft>
                <a:spcPts val="0"/>
              </a:spcAft>
              <a:buNone/>
            </a:pPr>
            <a:endParaRPr sz="1100">
              <a:latin typeface="Georgia"/>
              <a:ea typeface="Georgia"/>
              <a:cs typeface="Georgia"/>
              <a:sym typeface="Georgia"/>
            </a:endParaRPr>
          </a:p>
        </p:txBody>
      </p:sp>
      <p:pic>
        <p:nvPicPr>
          <p:cNvPr id="81" name="Google Shape;81;p15"/>
          <p:cNvPicPr preferRelativeResize="0"/>
          <p:nvPr/>
        </p:nvPicPr>
        <p:blipFill>
          <a:blip r:embed="rId5">
            <a:alphaModFix/>
          </a:blip>
          <a:stretch>
            <a:fillRect/>
          </a:stretch>
        </p:blipFill>
        <p:spPr>
          <a:xfrm>
            <a:off x="790575" y="3133800"/>
            <a:ext cx="2499273" cy="1609953"/>
          </a:xfrm>
          <a:prstGeom prst="rect">
            <a:avLst/>
          </a:prstGeom>
          <a:noFill/>
          <a:ln>
            <a:noFill/>
          </a:ln>
        </p:spPr>
      </p:pic>
      <p:pic>
        <p:nvPicPr>
          <p:cNvPr id="82" name="Google Shape;82;p15"/>
          <p:cNvPicPr preferRelativeResize="0"/>
          <p:nvPr/>
        </p:nvPicPr>
        <p:blipFill>
          <a:blip r:embed="rId6">
            <a:alphaModFix/>
          </a:blip>
          <a:stretch>
            <a:fillRect/>
          </a:stretch>
        </p:blipFill>
        <p:spPr>
          <a:xfrm>
            <a:off x="1179563" y="4866201"/>
            <a:ext cx="1721303" cy="23595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88" name="Google Shape;88;p16"/>
          <p:cNvSpPr txBox="1"/>
          <p:nvPr/>
        </p:nvSpPr>
        <p:spPr>
          <a:xfrm>
            <a:off x="762000" y="788276"/>
            <a:ext cx="6172200" cy="84128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Merriweather"/>
                <a:ea typeface="Merriweather"/>
                <a:cs typeface="Merriweather"/>
                <a:sym typeface="Merriweather"/>
              </a:rPr>
              <a:t>Let’s Get Together!</a:t>
            </a:r>
            <a:endParaRPr sz="2400" dirty="0">
              <a:latin typeface="Merriweather"/>
              <a:ea typeface="Merriweather"/>
              <a:cs typeface="Merriweather"/>
              <a:sym typeface="Merriweather"/>
            </a:endParaRPr>
          </a:p>
          <a:p>
            <a:pPr marL="0" lvl="0" indent="0" algn="l" rtl="0">
              <a:spcBef>
                <a:spcPts val="0"/>
              </a:spcBef>
              <a:spcAft>
                <a:spcPts val="0"/>
              </a:spcAft>
              <a:buNone/>
            </a:pPr>
            <a:endParaRPr dirty="0">
              <a:latin typeface="Merriweather"/>
              <a:ea typeface="Merriweather"/>
              <a:cs typeface="Merriweather"/>
              <a:sym typeface="Merriweather"/>
            </a:endParaRPr>
          </a:p>
          <a:p>
            <a:pPr marL="0" lvl="0" indent="0" algn="ctr" rtl="0">
              <a:spcBef>
                <a:spcPts val="0"/>
              </a:spcBef>
              <a:spcAft>
                <a:spcPts val="0"/>
              </a:spcAft>
              <a:buNone/>
            </a:pPr>
            <a:r>
              <a:rPr lang="en" dirty="0">
                <a:latin typeface="Merriweather"/>
                <a:ea typeface="Merriweather"/>
                <a:cs typeface="Merriweather"/>
                <a:sym typeface="Merriweather"/>
              </a:rPr>
              <a:t>Monterey High School will host the following events to build the capacity for strong family engagement, support, and partnership among the school, families, and the community to improve student academic achievement.  </a:t>
            </a: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Parent-Teacher Conferences</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7th, 8th, and 9th Grade Orientation Night</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10th and 11th Grade Orientation Night</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Senior Information and Financial Aid Night</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Financial Aid Sessions</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Teen Social Trends Night</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A.C.T. Cram Session with a Focus on Math and Reading</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Rising Freshman Night</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Rising 7th Grade Night</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Athletic Banquets</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Awards Assembly</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Blood Drives</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Career Fair</a:t>
            </a: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Drama and Musical Performances</a:t>
            </a:r>
            <a:endParaRPr sz="1200" b="1" dirty="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Veterans Day Program</a:t>
            </a:r>
          </a:p>
          <a:p>
            <a:pPr marL="457200" lvl="0" indent="-304800" algn="l" rtl="0">
              <a:spcBef>
                <a:spcPts val="0"/>
              </a:spcBef>
              <a:spcAft>
                <a:spcPts val="0"/>
              </a:spcAft>
              <a:buClr>
                <a:schemeClr val="dk1"/>
              </a:buClr>
              <a:buSzPts val="1200"/>
              <a:buFont typeface="Merriweather"/>
              <a:buChar char="●"/>
            </a:pPr>
            <a:endParaRPr lang="en" sz="1200" b="1" dirty="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b="1" dirty="0">
                <a:solidFill>
                  <a:schemeClr val="dk1"/>
                </a:solidFill>
                <a:latin typeface="Merriweather"/>
                <a:ea typeface="Merriweather"/>
                <a:cs typeface="Merriweather"/>
                <a:sym typeface="Merriweather"/>
              </a:rPr>
              <a:t>And More!</a:t>
            </a:r>
          </a:p>
          <a:p>
            <a:pPr marL="457200" lvl="0" indent="-304800" algn="l" rtl="0">
              <a:spcBef>
                <a:spcPts val="0"/>
              </a:spcBef>
              <a:spcAft>
                <a:spcPts val="0"/>
              </a:spcAft>
              <a:buClr>
                <a:schemeClr val="dk1"/>
              </a:buClr>
              <a:buSzPts val="1200"/>
              <a:buFont typeface="Merriweather"/>
              <a:buChar char="●"/>
            </a:pPr>
            <a:endParaRPr lang="en" sz="1200" b="1" dirty="0">
              <a:solidFill>
                <a:schemeClr val="dk1"/>
              </a:solidFill>
              <a:latin typeface="Merriweather"/>
              <a:ea typeface="Merriweather"/>
              <a:cs typeface="Merriweather"/>
              <a:sym typeface="Merriweather"/>
            </a:endParaRPr>
          </a:p>
          <a:p>
            <a:pPr marL="152400" lvl="0" algn="l" rtl="0">
              <a:spcBef>
                <a:spcPts val="0"/>
              </a:spcBef>
              <a:spcAft>
                <a:spcPts val="0"/>
              </a:spcAft>
              <a:buClr>
                <a:schemeClr val="dk1"/>
              </a:buClr>
              <a:buSzPts val="1200"/>
            </a:pPr>
            <a:endParaRPr lang="en" sz="1200" b="1" dirty="0">
              <a:solidFill>
                <a:schemeClr val="dk1"/>
              </a:solidFill>
              <a:latin typeface="Merriweather"/>
              <a:ea typeface="Merriweather"/>
              <a:cs typeface="Merriweather"/>
              <a:sym typeface="Merriweather"/>
            </a:endParaRPr>
          </a:p>
          <a:p>
            <a:pPr marL="152400" lvl="0" algn="l" rtl="0">
              <a:spcBef>
                <a:spcPts val="0"/>
              </a:spcBef>
              <a:spcAft>
                <a:spcPts val="0"/>
              </a:spcAft>
              <a:buClr>
                <a:schemeClr val="dk1"/>
              </a:buClr>
              <a:buSzPts val="1200"/>
            </a:pPr>
            <a:r>
              <a:rPr lang="en" sz="1200" b="1" dirty="0">
                <a:solidFill>
                  <a:schemeClr val="dk1"/>
                </a:solidFill>
                <a:latin typeface="Merriweather"/>
                <a:ea typeface="Merriweather"/>
                <a:cs typeface="Merriweather"/>
                <a:sym typeface="Merriweather"/>
              </a:rPr>
              <a:t>***Due to Covid-19, scheduled events may be postponed, canceled, or reformatted to provide information, resources, and materials to students and their families.  </a:t>
            </a:r>
            <a:endParaRPr sz="1200" b="1" dirty="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b="1" dirty="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b="1" dirty="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199950" y="364800"/>
            <a:ext cx="7372500" cy="1936966"/>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swald"/>
                <a:ea typeface="Oswald"/>
                <a:cs typeface="Oswald"/>
                <a:sym typeface="Oswald"/>
              </a:rPr>
              <a:t>School Community Team/Optional to Return</a:t>
            </a:r>
            <a:endParaRPr sz="2400" dirty="0">
              <a:latin typeface="Oswald"/>
              <a:ea typeface="Oswald"/>
              <a:cs typeface="Oswald"/>
              <a:sym typeface="Oswald"/>
            </a:endParaRPr>
          </a:p>
          <a:p>
            <a:pPr marL="0" lvl="0" indent="0" algn="ctr" rtl="0">
              <a:spcBef>
                <a:spcPts val="0"/>
              </a:spcBef>
              <a:spcAft>
                <a:spcPts val="0"/>
              </a:spcAft>
              <a:buNone/>
            </a:pPr>
            <a:r>
              <a:rPr lang="en" sz="1200" dirty="0">
                <a:latin typeface="Oswald"/>
                <a:ea typeface="Oswald"/>
                <a:cs typeface="Oswald"/>
                <a:sym typeface="Oswald"/>
              </a:rPr>
              <a:t>Monterey High  School invites all families to join the Family Engagement Committee to share ideas and ways to involve others to build partnerships with school, families, and the community.  The team will meet three times during the school year, but parents and family members can also submit ideas or suggestions at school activities and meetings, as well as through our family friendly survey.  If you would like to learn more about the Family Engagement Committee, please contact MHS Principal Sonja Farley at (931) 839-2970--Ext. 2601 or email her at </a:t>
            </a:r>
            <a:r>
              <a:rPr lang="en" sz="1200" u="sng" dirty="0">
                <a:solidFill>
                  <a:schemeClr val="hlink"/>
                </a:solidFill>
                <a:latin typeface="Oswald"/>
                <a:ea typeface="Oswald"/>
                <a:cs typeface="Oswald"/>
                <a:sym typeface="Oswald"/>
                <a:hlinkClick r:id="rId3"/>
              </a:rPr>
              <a:t>farleys1@pcsstn.com</a:t>
            </a:r>
            <a:r>
              <a:rPr lang="en" sz="1200" dirty="0">
                <a:latin typeface="Oswald"/>
                <a:ea typeface="Oswald"/>
                <a:cs typeface="Oswald"/>
                <a:sym typeface="Oswald"/>
              </a:rPr>
              <a:t>.   We also welcome feedback through the survey below. This can be turned in to your child’s  homeroom teacher, advisement teacher,  or the school office. </a:t>
            </a:r>
            <a:endParaRPr sz="1200" dirty="0">
              <a:latin typeface="Oswald"/>
              <a:ea typeface="Oswald"/>
              <a:cs typeface="Oswald"/>
              <a:sym typeface="Oswald"/>
            </a:endParaRPr>
          </a:p>
        </p:txBody>
      </p:sp>
      <p:sp>
        <p:nvSpPr>
          <p:cNvPr id="94" name="Google Shape;94;p17"/>
          <p:cNvSpPr txBox="1"/>
          <p:nvPr/>
        </p:nvSpPr>
        <p:spPr>
          <a:xfrm>
            <a:off x="199950" y="6629400"/>
            <a:ext cx="7372500" cy="3230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swald"/>
                <a:ea typeface="Oswald"/>
                <a:cs typeface="Oswald"/>
                <a:sym typeface="Oswald"/>
              </a:rPr>
              <a:t>Share Your Thoughts</a:t>
            </a:r>
            <a:endParaRPr sz="2400"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We want to hear from you!  If you have any suggestions or if there is any part of this policy that you feel is not satisfactory with the students’ and school’s goals for academic achievement, please provide us with your comments in the space provided, and leave this form in the front office:</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Name (optional): ____________________________________   Phone Number (optional): __________________________</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Comments: ___________________________________________________________________________________________________________</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___________________________________________________________________________________________________________</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sp>
        <p:nvSpPr>
          <p:cNvPr id="95" name="Google Shape;95;p17"/>
          <p:cNvSpPr txBox="1"/>
          <p:nvPr/>
        </p:nvSpPr>
        <p:spPr>
          <a:xfrm>
            <a:off x="199950" y="2468400"/>
            <a:ext cx="7372500" cy="3573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swald"/>
                <a:ea typeface="Oswald"/>
                <a:cs typeface="Oswald"/>
                <a:sym typeface="Oswald"/>
              </a:rPr>
              <a:t>Family Engagement Committee</a:t>
            </a:r>
            <a:endParaRPr sz="24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dirty="0">
                <a:latin typeface="Oswald"/>
                <a:ea typeface="Oswald"/>
                <a:cs typeface="Oswald"/>
                <a:sym typeface="Oswald"/>
              </a:rPr>
              <a:t>Yes, I wish to serve on t</a:t>
            </a:r>
            <a:r>
              <a:rPr lang="en-US" dirty="0">
                <a:latin typeface="Oswald"/>
                <a:ea typeface="Oswald"/>
                <a:cs typeface="Oswald"/>
                <a:sym typeface="Oswald"/>
              </a:rPr>
              <a:t>he</a:t>
            </a:r>
            <a:r>
              <a:rPr lang="en" dirty="0">
                <a:latin typeface="Oswald"/>
                <a:ea typeface="Oswald"/>
                <a:cs typeface="Oswald"/>
                <a:sym typeface="Oswald"/>
              </a:rPr>
              <a:t> Family Engagement Team for the </a:t>
            </a:r>
            <a:r>
              <a:rPr lang="en">
                <a:latin typeface="Oswald"/>
                <a:ea typeface="Oswald"/>
                <a:cs typeface="Oswald"/>
                <a:sym typeface="Oswald"/>
              </a:rPr>
              <a:t>2022-23 school year.  </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Name:  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Child’s Name and Grade Level:   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Address: ___________________________________________________________________________________________________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Phone Number:   __________________________________________________________________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Email Address:   ___________________________________________________________________</a:t>
            </a:r>
            <a:endParaRPr sz="1800" b="1" dirty="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1338</Words>
  <Application>Microsoft Macintosh PowerPoint</Application>
  <PresentationFormat>Custom</PresentationFormat>
  <Paragraphs>123</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Alegreya</vt:lpstr>
      <vt:lpstr>Georgia</vt:lpstr>
      <vt:lpstr>Bree Serif</vt:lpstr>
      <vt:lpstr>Merriweather</vt:lpstr>
      <vt:lpstr>Arial</vt:lpstr>
      <vt:lpstr>Oswald</vt:lpstr>
      <vt:lpstr>Amatic SC</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11</cp:revision>
  <cp:lastPrinted>2021-09-28T13:51:45Z</cp:lastPrinted>
  <dcterms:modified xsi:type="dcterms:W3CDTF">2022-06-01T14:09:44Z</dcterms:modified>
</cp:coreProperties>
</file>