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7772400" cy="10058400"/>
  <p:notesSz cx="6858000" cy="9144000"/>
  <p:embeddedFontLst>
    <p:embeddedFont>
      <p:font typeface="Alegreya" pitchFamily="2" charset="0"/>
      <p:regular r:id="rId8"/>
      <p:bold r:id="rId9"/>
      <p:italic r:id="rId10"/>
      <p:boldItalic r:id="rId11"/>
    </p:embeddedFont>
    <p:embeddedFont>
      <p:font typeface="Bree Serif" panose="02000503040000020004" pitchFamily="2" charset="77"/>
      <p:regular r:id="rId12"/>
    </p:embeddedFont>
    <p:embeddedFont>
      <p:font typeface="Merriweather" pitchFamily="2" charset="77"/>
      <p:regular r:id="rId13"/>
      <p:bold r:id="rId14"/>
      <p:italic r:id="rId15"/>
      <p:boldItalic r:id="rId16"/>
    </p:embeddedFont>
    <p:embeddedFont>
      <p:font typeface="Oswald" pitchFamily="2" charset="77"/>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p:cViewPr varScale="1">
        <p:scale>
          <a:sx n="84" d="100"/>
          <a:sy n="84" d="100"/>
        </p:scale>
        <p:origin x="3344" y="20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e325b4798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e325b4798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5e325b4798_0_18: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5e325b4798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e325b4798_0_22:notes"/>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e325b479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e325b4798_0_2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e325b4798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l="3306" b="1999"/>
          <a:stretch/>
        </p:blipFill>
        <p:spPr>
          <a:xfrm>
            <a:off x="-12" y="-113525"/>
            <a:ext cx="7946823" cy="10171927"/>
          </a:xfrm>
          <a:prstGeom prst="rect">
            <a:avLst/>
          </a:prstGeom>
          <a:noFill/>
          <a:ln>
            <a:noFill/>
          </a:ln>
        </p:spPr>
      </p:pic>
      <p:sp>
        <p:nvSpPr>
          <p:cNvPr id="55" name="Google Shape;55;p13"/>
          <p:cNvSpPr txBox="1"/>
          <p:nvPr/>
        </p:nvSpPr>
        <p:spPr>
          <a:xfrm>
            <a:off x="1013700" y="4267200"/>
            <a:ext cx="2872500" cy="455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a:latin typeface="Alegreya"/>
                <a:ea typeface="Alegreya"/>
                <a:cs typeface="Alegreya"/>
                <a:sym typeface="Alegreya"/>
              </a:rPr>
              <a:t>What is it?</a:t>
            </a:r>
            <a:endParaRPr sz="1200" b="1">
              <a:latin typeface="Alegreya"/>
              <a:ea typeface="Alegreya"/>
              <a:cs typeface="Alegreya"/>
              <a:sym typeface="Alegreya"/>
            </a:endParaRPr>
          </a:p>
          <a:p>
            <a:pPr marL="0" lvl="0" indent="0" algn="l" rtl="0">
              <a:spcBef>
                <a:spcPts val="0"/>
              </a:spcBef>
              <a:spcAft>
                <a:spcPts val="0"/>
              </a:spcAft>
              <a:buNone/>
            </a:pPr>
            <a:r>
              <a:rPr lang="en" sz="1200">
                <a:latin typeface="Alegreya"/>
                <a:ea typeface="Alegreya"/>
                <a:cs typeface="Alegreya"/>
                <a:sym typeface="Alegreya"/>
              </a:rPr>
              <a:t>This is a plan that describes how Cookeville High School (CHS) will provide opportunities to improve family engagement to support student learning. Cookeville High School  values the contributions and involvement of families to establish an equal partnership for the common goal of improving student achievement. Our plan describes the different ways that Cookeville High School  will support family engagement and how families can help plan and participate in activities and events to promote student learning at school and at home. </a:t>
            </a:r>
            <a:endParaRPr sz="1200">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sz="1000">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sz="1200" b="1">
                <a:solidFill>
                  <a:schemeClr val="dk1"/>
                </a:solidFill>
                <a:latin typeface="Alegreya"/>
                <a:ea typeface="Alegreya"/>
                <a:cs typeface="Alegreya"/>
                <a:sym typeface="Alegreya"/>
              </a:rPr>
              <a:t>Who is this for?</a:t>
            </a:r>
            <a:endParaRPr sz="1200" b="1">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sz="1200">
                <a:solidFill>
                  <a:schemeClr val="dk1"/>
                </a:solidFill>
                <a:latin typeface="Alegreya"/>
                <a:ea typeface="Alegreya"/>
                <a:cs typeface="Alegreya"/>
                <a:sym typeface="Alegreya"/>
              </a:rPr>
              <a:t>Students and families are encouraged and invited to fully participate in the opportunities described in our plan. Cookeville High School will provide full assistance for the participation of parents and family members with limited English, with disabilities, and with any other needs.</a:t>
            </a:r>
            <a:endParaRPr sz="1100">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sz="1200" b="1">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None/>
            </a:pP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0" lvl="0" indent="0" algn="l" rtl="0">
              <a:spcBef>
                <a:spcPts val="0"/>
              </a:spcBef>
              <a:spcAft>
                <a:spcPts val="0"/>
              </a:spcAft>
              <a:buNone/>
            </a:pPr>
            <a:r>
              <a:rPr lang="en" sz="1200">
                <a:latin typeface="Alegreya"/>
                <a:ea typeface="Alegreya"/>
                <a:cs typeface="Alegreya"/>
                <a:sym typeface="Alegreya"/>
              </a:rPr>
              <a:t> </a:t>
            </a: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0" lvl="0" indent="0" algn="l" rtl="0">
              <a:spcBef>
                <a:spcPts val="0"/>
              </a:spcBef>
              <a:spcAft>
                <a:spcPts val="0"/>
              </a:spcAft>
              <a:buNone/>
            </a:pPr>
            <a:endParaRPr sz="1000">
              <a:latin typeface="Alegreya"/>
              <a:ea typeface="Alegreya"/>
              <a:cs typeface="Alegreya"/>
              <a:sym typeface="Alegreya"/>
            </a:endParaRPr>
          </a:p>
          <a:p>
            <a:pPr marL="0" lvl="0" indent="0" algn="l" rtl="0">
              <a:spcBef>
                <a:spcPts val="0"/>
              </a:spcBef>
              <a:spcAft>
                <a:spcPts val="0"/>
              </a:spcAft>
              <a:buNone/>
            </a:pPr>
            <a:endParaRPr sz="1100">
              <a:latin typeface="Alegreya"/>
              <a:ea typeface="Alegreya"/>
              <a:cs typeface="Alegreya"/>
              <a:sym typeface="Alegreya"/>
            </a:endParaRPr>
          </a:p>
          <a:p>
            <a:pPr marL="0" lvl="0" indent="0" algn="l" rtl="0">
              <a:spcBef>
                <a:spcPts val="0"/>
              </a:spcBef>
              <a:spcAft>
                <a:spcPts val="0"/>
              </a:spcAft>
              <a:buNone/>
            </a:pPr>
            <a:endParaRPr sz="1000">
              <a:latin typeface="Alegreya"/>
              <a:ea typeface="Alegreya"/>
              <a:cs typeface="Alegreya"/>
              <a:sym typeface="Alegreya"/>
            </a:endParaRPr>
          </a:p>
        </p:txBody>
      </p:sp>
      <p:sp>
        <p:nvSpPr>
          <p:cNvPr id="56" name="Google Shape;56;p13"/>
          <p:cNvSpPr txBox="1"/>
          <p:nvPr/>
        </p:nvSpPr>
        <p:spPr>
          <a:xfrm>
            <a:off x="3962250" y="2238038"/>
            <a:ext cx="2476500" cy="1285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Bree Serif"/>
                <a:ea typeface="Bree Serif"/>
                <a:cs typeface="Bree Serif"/>
                <a:sym typeface="Bree Serif"/>
              </a:rPr>
              <a:t>Cookeville High School</a:t>
            </a:r>
            <a:endParaRPr sz="1200">
              <a:latin typeface="Bree Serif"/>
              <a:ea typeface="Bree Serif"/>
              <a:cs typeface="Bree Serif"/>
              <a:sym typeface="Bree Serif"/>
            </a:endParaRPr>
          </a:p>
          <a:p>
            <a:pPr marL="0" lvl="0" indent="0" algn="ctr" rtl="0">
              <a:spcBef>
                <a:spcPts val="0"/>
              </a:spcBef>
              <a:spcAft>
                <a:spcPts val="0"/>
              </a:spcAft>
              <a:buNone/>
            </a:pPr>
            <a:r>
              <a:rPr lang="en" sz="1200">
                <a:latin typeface="Bree Serif"/>
                <a:ea typeface="Bree Serif"/>
                <a:cs typeface="Bree Serif"/>
                <a:sym typeface="Bree Serif"/>
              </a:rPr>
              <a:t>Mr. Max Petett - Principal</a:t>
            </a:r>
            <a:endParaRPr sz="1200">
              <a:latin typeface="Bree Serif"/>
              <a:ea typeface="Bree Serif"/>
              <a:cs typeface="Bree Serif"/>
              <a:sym typeface="Bree Serif"/>
            </a:endParaRPr>
          </a:p>
          <a:p>
            <a:pPr marL="0" lvl="0" indent="0" algn="ctr" rtl="0">
              <a:spcBef>
                <a:spcPts val="0"/>
              </a:spcBef>
              <a:spcAft>
                <a:spcPts val="0"/>
              </a:spcAft>
              <a:buNone/>
            </a:pPr>
            <a:r>
              <a:rPr lang="en" sz="1200">
                <a:latin typeface="Bree Serif"/>
                <a:ea typeface="Bree Serif"/>
                <a:cs typeface="Bree Serif"/>
                <a:sym typeface="Bree Serif"/>
              </a:rPr>
              <a:t>1 Cavalier Dr.</a:t>
            </a:r>
            <a:endParaRPr sz="1200">
              <a:latin typeface="Bree Serif"/>
              <a:ea typeface="Bree Serif"/>
              <a:cs typeface="Bree Serif"/>
              <a:sym typeface="Bree Serif"/>
            </a:endParaRPr>
          </a:p>
          <a:p>
            <a:pPr marL="0" lvl="0" indent="0" algn="ctr" rtl="0">
              <a:spcBef>
                <a:spcPts val="0"/>
              </a:spcBef>
              <a:spcAft>
                <a:spcPts val="0"/>
              </a:spcAft>
              <a:buNone/>
            </a:pPr>
            <a:r>
              <a:rPr lang="en" sz="1200">
                <a:latin typeface="Bree Serif"/>
                <a:ea typeface="Bree Serif"/>
                <a:cs typeface="Bree Serif"/>
                <a:sym typeface="Bree Serif"/>
              </a:rPr>
              <a:t>Cookeville, TN  38501</a:t>
            </a:r>
            <a:endParaRPr sz="1200">
              <a:latin typeface="Bree Serif"/>
              <a:ea typeface="Bree Serif"/>
              <a:cs typeface="Bree Serif"/>
              <a:sym typeface="Bree Serif"/>
            </a:endParaRPr>
          </a:p>
          <a:p>
            <a:pPr marL="0" lvl="0" indent="0" algn="ctr" rtl="0">
              <a:spcBef>
                <a:spcPts val="0"/>
              </a:spcBef>
              <a:spcAft>
                <a:spcPts val="0"/>
              </a:spcAft>
              <a:buNone/>
            </a:pPr>
            <a:r>
              <a:rPr lang="en" sz="1200">
                <a:latin typeface="Bree Serif"/>
                <a:ea typeface="Bree Serif"/>
                <a:cs typeface="Bree Serif"/>
                <a:sym typeface="Bree Serif"/>
              </a:rPr>
              <a:t>(931) 520-2287</a:t>
            </a:r>
            <a:endParaRPr sz="1200">
              <a:latin typeface="Bree Serif"/>
              <a:ea typeface="Bree Serif"/>
              <a:cs typeface="Bree Serif"/>
              <a:sym typeface="Bree Serif"/>
            </a:endParaRPr>
          </a:p>
          <a:p>
            <a:pPr marL="0" lvl="0" indent="0" algn="ctr" rtl="0">
              <a:spcBef>
                <a:spcPts val="0"/>
              </a:spcBef>
              <a:spcAft>
                <a:spcPts val="0"/>
              </a:spcAft>
              <a:buNone/>
            </a:pPr>
            <a:r>
              <a:rPr lang="en" sz="1200">
                <a:latin typeface="Bree Serif"/>
                <a:ea typeface="Bree Serif"/>
                <a:cs typeface="Bree Serif"/>
                <a:sym typeface="Bree Serif"/>
              </a:rPr>
              <a:t>www.cookevillecavaliers.com</a:t>
            </a:r>
            <a:endParaRPr sz="1200">
              <a:latin typeface="Bree Serif"/>
              <a:ea typeface="Bree Serif"/>
              <a:cs typeface="Bree Serif"/>
              <a:sym typeface="Bree Serif"/>
            </a:endParaRPr>
          </a:p>
        </p:txBody>
      </p:sp>
      <p:sp>
        <p:nvSpPr>
          <p:cNvPr id="57" name="Google Shape;57;p13"/>
          <p:cNvSpPr txBox="1"/>
          <p:nvPr/>
        </p:nvSpPr>
        <p:spPr>
          <a:xfrm>
            <a:off x="3645300" y="905825"/>
            <a:ext cx="3110400" cy="1009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400" b="1" dirty="0">
                <a:solidFill>
                  <a:schemeClr val="dk1"/>
                </a:solidFill>
                <a:latin typeface="Alegreya"/>
                <a:ea typeface="Alegreya"/>
                <a:cs typeface="Alegreya"/>
                <a:sym typeface="Alegreya"/>
              </a:rPr>
              <a:t>Cookeville High School </a:t>
            </a:r>
            <a:endParaRPr sz="2400" b="1" dirty="0">
              <a:solidFill>
                <a:schemeClr val="dk1"/>
              </a:solidFill>
              <a:latin typeface="Alegreya"/>
              <a:ea typeface="Alegreya"/>
              <a:cs typeface="Alegreya"/>
              <a:sym typeface="Alegreya"/>
            </a:endParaRPr>
          </a:p>
          <a:p>
            <a:pPr marL="0" lvl="0" indent="0" algn="ctr" rtl="0">
              <a:spcBef>
                <a:spcPts val="0"/>
              </a:spcBef>
              <a:spcAft>
                <a:spcPts val="0"/>
              </a:spcAft>
              <a:buClr>
                <a:schemeClr val="dk1"/>
              </a:buClr>
              <a:buSzPts val="1100"/>
              <a:buFont typeface="Arial"/>
              <a:buNone/>
            </a:pPr>
            <a:r>
              <a:rPr lang="en" b="1" dirty="0">
                <a:solidFill>
                  <a:schemeClr val="dk1"/>
                </a:solidFill>
                <a:latin typeface="Alegreya"/>
                <a:ea typeface="Alegreya"/>
                <a:cs typeface="Alegreya"/>
                <a:sym typeface="Alegreya"/>
              </a:rPr>
              <a:t>2022-2023</a:t>
            </a:r>
            <a:endParaRPr sz="1200" b="1" dirty="0">
              <a:solidFill>
                <a:schemeClr val="dk1"/>
              </a:solidFill>
              <a:latin typeface="Alegreya"/>
              <a:ea typeface="Alegreya"/>
              <a:cs typeface="Alegreya"/>
              <a:sym typeface="Alegreya"/>
            </a:endParaRPr>
          </a:p>
          <a:p>
            <a:pPr marL="0" lvl="0" indent="0" algn="ctr" rtl="0">
              <a:spcBef>
                <a:spcPts val="0"/>
              </a:spcBef>
              <a:spcAft>
                <a:spcPts val="0"/>
              </a:spcAft>
              <a:buClr>
                <a:schemeClr val="dk1"/>
              </a:buClr>
              <a:buSzPts val="1100"/>
              <a:buFont typeface="Arial"/>
              <a:buNone/>
            </a:pPr>
            <a:r>
              <a:rPr lang="en" sz="1800" b="1" dirty="0">
                <a:solidFill>
                  <a:schemeClr val="dk1"/>
                </a:solidFill>
                <a:latin typeface="Alegreya"/>
                <a:ea typeface="Alegreya"/>
                <a:cs typeface="Alegreya"/>
                <a:sym typeface="Alegreya"/>
              </a:rPr>
              <a:t>Family Engagement Plan</a:t>
            </a:r>
            <a:endParaRPr sz="1800" b="1" dirty="0">
              <a:solidFill>
                <a:schemeClr val="dk1"/>
              </a:solidFill>
              <a:latin typeface="Alegreya"/>
              <a:ea typeface="Alegreya"/>
              <a:cs typeface="Alegreya"/>
              <a:sym typeface="Alegreya"/>
            </a:endParaRPr>
          </a:p>
          <a:p>
            <a:pPr marL="0" lvl="0" indent="0" algn="ctr" rtl="0">
              <a:spcBef>
                <a:spcPts val="0"/>
              </a:spcBef>
              <a:spcAft>
                <a:spcPts val="0"/>
              </a:spcAft>
              <a:buClr>
                <a:schemeClr val="dk1"/>
              </a:buClr>
              <a:buSzPts val="1100"/>
              <a:buFont typeface="Arial"/>
              <a:buNone/>
            </a:pPr>
            <a:r>
              <a:rPr lang="en" sz="1800" b="1" dirty="0">
                <a:solidFill>
                  <a:schemeClr val="dk1"/>
                </a:solidFill>
                <a:latin typeface="Alegreya"/>
                <a:ea typeface="Alegreya"/>
                <a:cs typeface="Alegreya"/>
                <a:sym typeface="Alegreya"/>
              </a:rPr>
              <a:t>for Shared Student Success</a:t>
            </a:r>
            <a:endParaRPr sz="1800" b="1" dirty="0">
              <a:solidFill>
                <a:schemeClr val="dk1"/>
              </a:solidFill>
              <a:latin typeface="Alegreya"/>
              <a:ea typeface="Alegreya"/>
              <a:cs typeface="Alegreya"/>
              <a:sym typeface="Alegreya"/>
            </a:endParaRPr>
          </a:p>
        </p:txBody>
      </p:sp>
      <p:sp>
        <p:nvSpPr>
          <p:cNvPr id="58" name="Google Shape;58;p13"/>
          <p:cNvSpPr txBox="1"/>
          <p:nvPr/>
        </p:nvSpPr>
        <p:spPr>
          <a:xfrm>
            <a:off x="3962250" y="4267200"/>
            <a:ext cx="2872500" cy="296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b="1">
                <a:solidFill>
                  <a:schemeClr val="dk1"/>
                </a:solidFill>
                <a:latin typeface="Alegreya"/>
                <a:ea typeface="Alegreya"/>
                <a:cs typeface="Alegreya"/>
                <a:sym typeface="Alegreya"/>
              </a:rPr>
              <a:t>Where is it available?</a:t>
            </a:r>
            <a:endParaRPr sz="1200" b="1">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sz="1200">
                <a:solidFill>
                  <a:schemeClr val="dk1"/>
                </a:solidFill>
                <a:latin typeface="Alegreya"/>
                <a:ea typeface="Alegreya"/>
                <a:cs typeface="Alegreya"/>
                <a:sym typeface="Alegreya"/>
              </a:rPr>
              <a:t>This can always be accessed on the </a:t>
            </a:r>
            <a:br>
              <a:rPr lang="en" sz="1200">
                <a:solidFill>
                  <a:schemeClr val="dk1"/>
                </a:solidFill>
                <a:latin typeface="Alegreya"/>
                <a:ea typeface="Alegreya"/>
                <a:cs typeface="Alegreya"/>
                <a:sym typeface="Alegreya"/>
              </a:rPr>
            </a:br>
            <a:r>
              <a:rPr lang="en" sz="1200">
                <a:solidFill>
                  <a:schemeClr val="dk1"/>
                </a:solidFill>
                <a:latin typeface="Alegreya"/>
                <a:ea typeface="Alegreya"/>
                <a:cs typeface="Alegreya"/>
                <a:sym typeface="Alegreya"/>
              </a:rPr>
              <a:t>CHS Family Engagement Website </a:t>
            </a:r>
            <a:r>
              <a:rPr lang="en" sz="900">
                <a:solidFill>
                  <a:schemeClr val="dk1"/>
                </a:solidFill>
                <a:latin typeface="Alegreya"/>
                <a:ea typeface="Alegreya"/>
                <a:cs typeface="Alegreya"/>
                <a:sym typeface="Alegreya"/>
              </a:rPr>
              <a:t>(sites.google.com/pcsstn.com/chsfamilyengagement)</a:t>
            </a:r>
            <a:r>
              <a:rPr lang="en" sz="1200">
                <a:solidFill>
                  <a:schemeClr val="dk1"/>
                </a:solidFill>
                <a:latin typeface="Alegreya"/>
                <a:ea typeface="Alegreya"/>
                <a:cs typeface="Alegreya"/>
                <a:sym typeface="Alegreya"/>
              </a:rPr>
              <a:t>.  Our plan is also posted on the school website and social media.  Families can also retrieve a hard copy of the plan in the CHS library.</a:t>
            </a:r>
            <a:endParaRPr sz="1200">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sz="1200">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sz="1200" b="1">
                <a:solidFill>
                  <a:schemeClr val="dk1"/>
                </a:solidFill>
                <a:latin typeface="Alegreya"/>
                <a:ea typeface="Alegreya"/>
                <a:cs typeface="Alegreya"/>
                <a:sym typeface="Alegreya"/>
              </a:rPr>
              <a:t>How is it revised?</a:t>
            </a:r>
            <a:endParaRPr sz="1200" b="1">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sz="1200">
                <a:solidFill>
                  <a:schemeClr val="dk1"/>
                </a:solidFill>
                <a:latin typeface="Alegreya"/>
                <a:ea typeface="Alegreya"/>
                <a:cs typeface="Alegreya"/>
                <a:sym typeface="Alegreya"/>
              </a:rPr>
              <a:t>Cookeville High School invites parents, teachers, students, and community members to family engagement meetings throughout the year to review and revise this parent and family engagement policy, our school-parent compact, and the family engagement budget.  Additionally, family input and comments regarding this plan are welcome during the school year through the family-friendly survey which is distributed online and through paper copies.  The plan is posted on our school website for families to review during the year and will be used to revise the plan for the next school year. </a:t>
            </a:r>
            <a:endParaRPr/>
          </a:p>
        </p:txBody>
      </p:sp>
      <p:pic>
        <p:nvPicPr>
          <p:cNvPr id="59" name="Google Shape;59;p13"/>
          <p:cNvPicPr preferRelativeResize="0"/>
          <p:nvPr/>
        </p:nvPicPr>
        <p:blipFill>
          <a:blip r:embed="rId4">
            <a:alphaModFix/>
          </a:blip>
          <a:stretch>
            <a:fillRect/>
          </a:stretch>
        </p:blipFill>
        <p:spPr>
          <a:xfrm>
            <a:off x="1013700" y="1046750"/>
            <a:ext cx="2476500" cy="2476500"/>
          </a:xfrm>
          <a:prstGeom prst="rect">
            <a:avLst/>
          </a:prstGeom>
          <a:noFill/>
          <a:ln>
            <a:noFill/>
          </a:ln>
        </p:spPr>
      </p:pic>
      <p:sp>
        <p:nvSpPr>
          <p:cNvPr id="60" name="Google Shape;60;p13"/>
          <p:cNvSpPr txBox="1"/>
          <p:nvPr/>
        </p:nvSpPr>
        <p:spPr>
          <a:xfrm>
            <a:off x="851900" y="3752875"/>
            <a:ext cx="6243000" cy="551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400" b="1">
                <a:solidFill>
                  <a:schemeClr val="dk1"/>
                </a:solidFill>
                <a:latin typeface="Alegreya"/>
                <a:ea typeface="Alegreya"/>
                <a:cs typeface="Alegreya"/>
                <a:sym typeface="Alegreya"/>
              </a:rPr>
              <a:t>School Plan for Shared Student Achievement</a:t>
            </a:r>
            <a:endParaRPr sz="1800" b="1">
              <a:solidFill>
                <a:schemeClr val="dk1"/>
              </a:solidFill>
              <a:latin typeface="Alegreya"/>
              <a:ea typeface="Alegreya"/>
              <a:cs typeface="Alegreya"/>
              <a:sym typeface="Alegrey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5" name="Google Shape;65;p14"/>
          <p:cNvPicPr preferRelativeResize="0"/>
          <p:nvPr/>
        </p:nvPicPr>
        <p:blipFill rotWithShape="1">
          <a:blip r:embed="rId3">
            <a:alphaModFix/>
          </a:blip>
          <a:srcRect l="3306" b="1999"/>
          <a:stretch/>
        </p:blipFill>
        <p:spPr>
          <a:xfrm>
            <a:off x="-12" y="-56775"/>
            <a:ext cx="7946823" cy="10171927"/>
          </a:xfrm>
          <a:prstGeom prst="rect">
            <a:avLst/>
          </a:prstGeom>
          <a:noFill/>
          <a:ln>
            <a:noFill/>
          </a:ln>
        </p:spPr>
      </p:pic>
      <p:sp>
        <p:nvSpPr>
          <p:cNvPr id="66" name="Google Shape;66;p14"/>
          <p:cNvSpPr txBox="1"/>
          <p:nvPr/>
        </p:nvSpPr>
        <p:spPr>
          <a:xfrm>
            <a:off x="1162050" y="1043350"/>
            <a:ext cx="5646000" cy="137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b="1" u="sng">
                <a:solidFill>
                  <a:schemeClr val="dk1"/>
                </a:solidFill>
                <a:latin typeface="Alegreya"/>
                <a:ea typeface="Alegreya"/>
                <a:cs typeface="Alegreya"/>
                <a:sym typeface="Alegreya"/>
              </a:rPr>
              <a:t>District Goals</a:t>
            </a:r>
            <a:endParaRPr>
              <a:highlight>
                <a:srgbClr val="FFFFFF"/>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a:highlight>
                  <a:srgbClr val="FFFFFF"/>
                </a:highlight>
                <a:latin typeface="Alegreya"/>
                <a:ea typeface="Alegreya"/>
                <a:cs typeface="Alegreya"/>
                <a:sym typeface="Alegreya"/>
              </a:rPr>
              <a:t>1. All Means All</a:t>
            </a:r>
            <a:endParaRPr>
              <a:highlight>
                <a:srgbClr val="FFFFFF"/>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a:highlight>
                  <a:srgbClr val="FFFFFF"/>
                </a:highlight>
                <a:latin typeface="Alegreya"/>
                <a:ea typeface="Alegreya"/>
                <a:cs typeface="Alegreya"/>
                <a:sym typeface="Alegreya"/>
              </a:rPr>
              <a:t>2. Educator Development and Support</a:t>
            </a:r>
            <a:endParaRPr>
              <a:highlight>
                <a:srgbClr val="FFFFFF"/>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a:highlight>
                  <a:srgbClr val="FFFFFF"/>
                </a:highlight>
                <a:latin typeface="Alegreya"/>
                <a:ea typeface="Alegreya"/>
                <a:cs typeface="Alegreya"/>
                <a:sym typeface="Alegreya"/>
              </a:rPr>
              <a:t>3. Academic Success for All	</a:t>
            </a:r>
            <a:endParaRPr>
              <a:highlight>
                <a:srgbClr val="FFFFFF"/>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a:highlight>
                  <a:srgbClr val="FFFFFF"/>
                </a:highlight>
                <a:latin typeface="Alegreya"/>
                <a:ea typeface="Alegreya"/>
                <a:cs typeface="Alegreya"/>
                <a:sym typeface="Alegreya"/>
              </a:rPr>
              <a:t>4. Improve College and Career Readiness		   Scan QR Code</a:t>
            </a:r>
            <a:endParaRPr>
              <a:highlight>
                <a:srgbClr val="FFFFFF"/>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r>
              <a:rPr lang="en">
                <a:highlight>
                  <a:srgbClr val="FFFFFF"/>
                </a:highlight>
                <a:latin typeface="Alegreya"/>
                <a:ea typeface="Alegreya"/>
                <a:cs typeface="Alegreya"/>
                <a:sym typeface="Alegreya"/>
              </a:rPr>
              <a:t>						                     for more information</a:t>
            </a:r>
            <a:endParaRPr>
              <a:highlight>
                <a:srgbClr val="FFFFFF"/>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a:highlight>
                <a:srgbClr val="FFFFFF"/>
              </a:highlight>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b="1">
              <a:solidFill>
                <a:schemeClr val="dk1"/>
              </a:solidFill>
              <a:latin typeface="Alegreya"/>
              <a:ea typeface="Alegreya"/>
              <a:cs typeface="Alegreya"/>
              <a:sym typeface="Alegreya"/>
            </a:endParaRPr>
          </a:p>
          <a:p>
            <a:pPr marL="0" lvl="0" indent="0" algn="l" rtl="0">
              <a:spcBef>
                <a:spcPts val="0"/>
              </a:spcBef>
              <a:spcAft>
                <a:spcPts val="0"/>
              </a:spcAft>
              <a:buNone/>
            </a:pPr>
            <a:endParaRPr sz="2400" b="1">
              <a:latin typeface="Alegreya"/>
              <a:ea typeface="Alegreya"/>
              <a:cs typeface="Alegreya"/>
              <a:sym typeface="Alegreya"/>
            </a:endParaRPr>
          </a:p>
          <a:p>
            <a:pPr marL="0" lvl="0" indent="0" algn="l" rtl="0">
              <a:spcBef>
                <a:spcPts val="0"/>
              </a:spcBef>
              <a:spcAft>
                <a:spcPts val="0"/>
              </a:spcAft>
              <a:buNone/>
            </a:pPr>
            <a:endParaRPr b="1">
              <a:latin typeface="Alegreya"/>
              <a:ea typeface="Alegreya"/>
              <a:cs typeface="Alegreya"/>
              <a:sym typeface="Alegreya"/>
            </a:endParaRPr>
          </a:p>
        </p:txBody>
      </p:sp>
      <p:cxnSp>
        <p:nvCxnSpPr>
          <p:cNvPr id="67" name="Google Shape;67;p14"/>
          <p:cNvCxnSpPr/>
          <p:nvPr/>
        </p:nvCxnSpPr>
        <p:spPr>
          <a:xfrm>
            <a:off x="752400" y="2715300"/>
            <a:ext cx="6267600" cy="38100"/>
          </a:xfrm>
          <a:prstGeom prst="straightConnector1">
            <a:avLst/>
          </a:prstGeom>
          <a:noFill/>
          <a:ln w="76200" cap="flat" cmpd="sng">
            <a:solidFill>
              <a:schemeClr val="dk2"/>
            </a:solidFill>
            <a:prstDash val="solid"/>
            <a:round/>
            <a:headEnd type="none" w="med" len="med"/>
            <a:tailEnd type="none" w="med" len="med"/>
          </a:ln>
        </p:spPr>
      </p:cxnSp>
      <p:sp>
        <p:nvSpPr>
          <p:cNvPr id="68" name="Google Shape;68;p14"/>
          <p:cNvSpPr txBox="1"/>
          <p:nvPr/>
        </p:nvSpPr>
        <p:spPr>
          <a:xfrm>
            <a:off x="1051550" y="2929925"/>
            <a:ext cx="5843700" cy="260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a:latin typeface="Alegreya"/>
                <a:ea typeface="Alegreya"/>
                <a:cs typeface="Alegreya"/>
                <a:sym typeface="Alegreya"/>
              </a:rPr>
              <a:t>Parent and Family Engagement</a:t>
            </a:r>
            <a:endParaRPr sz="2000" b="1">
              <a:latin typeface="Alegreya"/>
              <a:ea typeface="Alegreya"/>
              <a:cs typeface="Alegreya"/>
              <a:sym typeface="Alegreya"/>
            </a:endParaRPr>
          </a:p>
          <a:p>
            <a:pPr marL="0" lvl="0" indent="0" algn="l" rtl="0">
              <a:spcBef>
                <a:spcPts val="0"/>
              </a:spcBef>
              <a:spcAft>
                <a:spcPts val="0"/>
              </a:spcAft>
              <a:buNone/>
            </a:pPr>
            <a:r>
              <a:rPr lang="en">
                <a:latin typeface="Alegreya"/>
                <a:ea typeface="Alegreya"/>
                <a:cs typeface="Alegreya"/>
                <a:sym typeface="Alegreya"/>
              </a:rPr>
              <a:t>Cookeville High School  believes that family engagement means the participation of parents and family members in frequent two-way communication involving student academic learning and other school activities. Family Engagement will ensure that parents:</a:t>
            </a:r>
            <a:endParaRPr>
              <a:latin typeface="Alegreya"/>
              <a:ea typeface="Alegreya"/>
              <a:cs typeface="Alegreya"/>
              <a:sym typeface="Alegreya"/>
            </a:endParaRPr>
          </a:p>
          <a:p>
            <a:pPr marL="457200" lvl="0" indent="-317500" algn="l" rtl="0">
              <a:spcBef>
                <a:spcPts val="0"/>
              </a:spcBef>
              <a:spcAft>
                <a:spcPts val="0"/>
              </a:spcAft>
              <a:buSzPts val="1400"/>
              <a:buFont typeface="Alegreya"/>
              <a:buChar char="●"/>
            </a:pPr>
            <a:r>
              <a:rPr lang="en">
                <a:latin typeface="Alegreya"/>
                <a:ea typeface="Alegreya"/>
                <a:cs typeface="Alegreya"/>
                <a:sym typeface="Alegreya"/>
              </a:rPr>
              <a:t>Play an integral role in assisting their child’s learning.</a:t>
            </a:r>
            <a:endParaRPr>
              <a:latin typeface="Alegreya"/>
              <a:ea typeface="Alegreya"/>
              <a:cs typeface="Alegreya"/>
              <a:sym typeface="Alegreya"/>
            </a:endParaRPr>
          </a:p>
          <a:p>
            <a:pPr marL="457200" lvl="0" indent="-317500" algn="l" rtl="0">
              <a:spcBef>
                <a:spcPts val="0"/>
              </a:spcBef>
              <a:spcAft>
                <a:spcPts val="0"/>
              </a:spcAft>
              <a:buSzPts val="1400"/>
              <a:buFont typeface="Alegreya"/>
              <a:buChar char="●"/>
            </a:pPr>
            <a:r>
              <a:rPr lang="en">
                <a:latin typeface="Alegreya"/>
                <a:ea typeface="Alegreya"/>
                <a:cs typeface="Alegreya"/>
                <a:sym typeface="Alegreya"/>
              </a:rPr>
              <a:t>Are encouraged to be actively involved in their child’s education at school</a:t>
            </a:r>
            <a:endParaRPr>
              <a:latin typeface="Alegreya"/>
              <a:ea typeface="Alegreya"/>
              <a:cs typeface="Alegreya"/>
              <a:sym typeface="Alegreya"/>
            </a:endParaRPr>
          </a:p>
          <a:p>
            <a:pPr marL="457200" lvl="0" indent="-317500" algn="l" rtl="0">
              <a:spcBef>
                <a:spcPts val="0"/>
              </a:spcBef>
              <a:spcAft>
                <a:spcPts val="0"/>
              </a:spcAft>
              <a:buSzPts val="1400"/>
              <a:buFont typeface="Alegreya"/>
              <a:buChar char="●"/>
            </a:pPr>
            <a:r>
              <a:rPr lang="en">
                <a:latin typeface="Alegreya"/>
                <a:ea typeface="Alegreya"/>
                <a:cs typeface="Alegreya"/>
                <a:sym typeface="Alegreya"/>
              </a:rPr>
              <a:t>Are full partners in their child’s education and are included, as appropriate, in decision-making and on advisory committees to assist in the education of their child.</a:t>
            </a:r>
            <a:endParaRPr>
              <a:latin typeface="Alegreya"/>
              <a:ea typeface="Alegreya"/>
              <a:cs typeface="Alegreya"/>
              <a:sym typeface="Alegreya"/>
            </a:endParaRPr>
          </a:p>
          <a:p>
            <a:pPr marL="457200" lvl="0" indent="0" algn="l" rtl="0">
              <a:spcBef>
                <a:spcPts val="0"/>
              </a:spcBef>
              <a:spcAft>
                <a:spcPts val="0"/>
              </a:spcAft>
              <a:buNone/>
            </a:pPr>
            <a:endParaRPr sz="1600">
              <a:latin typeface="Alegreya"/>
              <a:ea typeface="Alegreya"/>
              <a:cs typeface="Alegreya"/>
              <a:sym typeface="Alegreya"/>
            </a:endParaRPr>
          </a:p>
        </p:txBody>
      </p:sp>
      <p:cxnSp>
        <p:nvCxnSpPr>
          <p:cNvPr id="69" name="Google Shape;69;p14"/>
          <p:cNvCxnSpPr/>
          <p:nvPr/>
        </p:nvCxnSpPr>
        <p:spPr>
          <a:xfrm>
            <a:off x="752400" y="5706838"/>
            <a:ext cx="6267600" cy="38100"/>
          </a:xfrm>
          <a:prstGeom prst="straightConnector1">
            <a:avLst/>
          </a:prstGeom>
          <a:noFill/>
          <a:ln w="76200" cap="flat" cmpd="sng">
            <a:solidFill>
              <a:schemeClr val="dk2"/>
            </a:solidFill>
            <a:prstDash val="solid"/>
            <a:round/>
            <a:headEnd type="none" w="med" len="med"/>
            <a:tailEnd type="none" w="med" len="med"/>
          </a:ln>
        </p:spPr>
      </p:cxnSp>
      <p:sp>
        <p:nvSpPr>
          <p:cNvPr id="70" name="Google Shape;70;p14"/>
          <p:cNvSpPr txBox="1"/>
          <p:nvPr/>
        </p:nvSpPr>
        <p:spPr>
          <a:xfrm>
            <a:off x="1051550" y="5921475"/>
            <a:ext cx="5843700" cy="311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000" b="1" dirty="0">
                <a:latin typeface="Alegreya"/>
                <a:ea typeface="Alegreya"/>
                <a:cs typeface="Alegreya"/>
                <a:sym typeface="Alegreya"/>
              </a:rPr>
              <a:t>School-Parent Compacts</a:t>
            </a:r>
            <a:endParaRPr sz="2000" b="1" dirty="0">
              <a:latin typeface="Alegreya"/>
              <a:ea typeface="Alegreya"/>
              <a:cs typeface="Alegreya"/>
              <a:sym typeface="Alegreya"/>
            </a:endParaRPr>
          </a:p>
          <a:p>
            <a:pPr marL="0" lvl="0" indent="0" algn="l" rtl="0">
              <a:spcBef>
                <a:spcPts val="0"/>
              </a:spcBef>
              <a:spcAft>
                <a:spcPts val="0"/>
              </a:spcAft>
              <a:buNone/>
            </a:pPr>
            <a:r>
              <a:rPr lang="en" dirty="0">
                <a:latin typeface="Alegreya"/>
                <a:ea typeface="Alegreya"/>
                <a:cs typeface="Alegreya"/>
                <a:sym typeface="Alegreya"/>
              </a:rPr>
              <a:t>As part of this plan, Cookeville High School  and our families will develop a school-parent compact.  A compact is a written agreement that families, teachers, and students jointly develop to explain how everyone will work together to ensure all students read grade-level standards.  The compacts will be reviewed and updated annually based on feedback from families, students, and teachers during various events and the annual Family-Friendly Survey.  The school-parent compacts are also displayed on social media, are shared with parents during parent-teacher conferences, are posted on our school website (</a:t>
            </a:r>
            <a:r>
              <a:rPr lang="en" dirty="0" err="1">
                <a:latin typeface="Alegreya"/>
                <a:ea typeface="Alegreya"/>
                <a:cs typeface="Alegreya"/>
                <a:sym typeface="Alegreya"/>
              </a:rPr>
              <a:t>www.cookevillecavaliers.com</a:t>
            </a:r>
            <a:r>
              <a:rPr lang="en" dirty="0">
                <a:solidFill>
                  <a:schemeClr val="dk1"/>
                </a:solidFill>
                <a:latin typeface="Alegreya"/>
                <a:ea typeface="Alegreya"/>
                <a:cs typeface="Alegreya"/>
                <a:sym typeface="Alegreya"/>
              </a:rPr>
              <a:t>), and extra copies are always available in the CHS Commons Office.  If you would like to provide feedback on the compact any time during the year, please contact Amy Collins at </a:t>
            </a:r>
            <a:br>
              <a:rPr lang="en" dirty="0">
                <a:solidFill>
                  <a:schemeClr val="dk1"/>
                </a:solidFill>
                <a:latin typeface="Alegreya"/>
                <a:ea typeface="Alegreya"/>
                <a:cs typeface="Alegreya"/>
                <a:sym typeface="Alegreya"/>
              </a:rPr>
            </a:br>
            <a:r>
              <a:rPr lang="en" dirty="0">
                <a:solidFill>
                  <a:schemeClr val="dk1"/>
                </a:solidFill>
                <a:latin typeface="Alegreya"/>
                <a:ea typeface="Alegreya"/>
                <a:cs typeface="Alegreya"/>
                <a:sym typeface="Alegreya"/>
              </a:rPr>
              <a:t>(931) 520-2134 or collinsa4@pcsstn.com. </a:t>
            </a:r>
            <a:endParaRPr dirty="0">
              <a:solidFill>
                <a:schemeClr val="dk1"/>
              </a:solidFill>
              <a:latin typeface="Alegreya"/>
              <a:ea typeface="Alegreya"/>
              <a:cs typeface="Alegreya"/>
              <a:sym typeface="Alegreya"/>
            </a:endParaRPr>
          </a:p>
          <a:p>
            <a:pPr marL="0" lvl="0" indent="0" algn="l" rtl="0">
              <a:spcBef>
                <a:spcPts val="0"/>
              </a:spcBef>
              <a:spcAft>
                <a:spcPts val="0"/>
              </a:spcAft>
              <a:buNone/>
            </a:pPr>
            <a:endParaRPr sz="1600" dirty="0">
              <a:latin typeface="Alegreya"/>
              <a:ea typeface="Alegreya"/>
              <a:cs typeface="Alegreya"/>
              <a:sym typeface="Alegreya"/>
            </a:endParaRPr>
          </a:p>
        </p:txBody>
      </p:sp>
      <p:pic>
        <p:nvPicPr>
          <p:cNvPr id="71" name="Google Shape;71;p14"/>
          <p:cNvPicPr preferRelativeResize="0"/>
          <p:nvPr/>
        </p:nvPicPr>
        <p:blipFill rotWithShape="1">
          <a:blip r:embed="rId4">
            <a:alphaModFix/>
          </a:blip>
          <a:srcRect r="-5853" b="-6666"/>
          <a:stretch/>
        </p:blipFill>
        <p:spPr>
          <a:xfrm>
            <a:off x="5043500" y="1128250"/>
            <a:ext cx="1033450" cy="10053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5"/>
          <p:cNvPicPr preferRelativeResize="0"/>
          <p:nvPr/>
        </p:nvPicPr>
        <p:blipFill rotWithShape="1">
          <a:blip r:embed="rId3">
            <a:alphaModFix/>
          </a:blip>
          <a:srcRect l="3306" b="1999"/>
          <a:stretch/>
        </p:blipFill>
        <p:spPr>
          <a:xfrm>
            <a:off x="0" y="-56764"/>
            <a:ext cx="7946823" cy="10171927"/>
          </a:xfrm>
          <a:prstGeom prst="rect">
            <a:avLst/>
          </a:prstGeom>
          <a:noFill/>
          <a:ln>
            <a:noFill/>
          </a:ln>
        </p:spPr>
      </p:pic>
      <p:sp>
        <p:nvSpPr>
          <p:cNvPr id="77" name="Google Shape;77;p15"/>
          <p:cNvSpPr txBox="1"/>
          <p:nvPr/>
        </p:nvSpPr>
        <p:spPr>
          <a:xfrm>
            <a:off x="3152775" y="1530750"/>
            <a:ext cx="3714600" cy="7213200"/>
          </a:xfrm>
          <a:prstGeom prst="rect">
            <a:avLst/>
          </a:prstGeom>
          <a:noFill/>
          <a:ln w="28575" cap="flat" cmpd="sng">
            <a:solidFill>
              <a:srgbClr val="000000"/>
            </a:solidFill>
            <a:prstDash val="dashDot"/>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200">
              <a:latin typeface="Alegreya"/>
              <a:ea typeface="Alegreya"/>
              <a:cs typeface="Alegreya"/>
              <a:sym typeface="Alegreya"/>
            </a:endParaRPr>
          </a:p>
          <a:p>
            <a:pPr marL="0" lvl="0" indent="0" algn="l" rtl="0">
              <a:spcBef>
                <a:spcPts val="0"/>
              </a:spcBef>
              <a:spcAft>
                <a:spcPts val="0"/>
              </a:spcAft>
              <a:buNone/>
            </a:pPr>
            <a:r>
              <a:rPr lang="en" sz="1200">
                <a:latin typeface="Alegreya"/>
                <a:ea typeface="Alegreya"/>
                <a:cs typeface="Alegreya"/>
                <a:sym typeface="Alegreya"/>
              </a:rPr>
              <a:t>Cookeville High School will take the following measures to empower and support parents and family members as an important foundation of our school in order to strengthen the school and reach our goals.</a:t>
            </a: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0" lvl="0" indent="0" algn="l" rtl="0">
              <a:spcBef>
                <a:spcPts val="0"/>
              </a:spcBef>
              <a:spcAft>
                <a:spcPts val="0"/>
              </a:spcAft>
              <a:buNone/>
            </a:pPr>
            <a:r>
              <a:rPr lang="en" sz="1200">
                <a:latin typeface="Alegreya"/>
                <a:ea typeface="Alegreya"/>
                <a:cs typeface="Alegreya"/>
                <a:sym typeface="Alegreya"/>
              </a:rPr>
              <a:t>We will:</a:t>
            </a:r>
            <a:endParaRPr sz="1200">
              <a:latin typeface="Alegreya"/>
              <a:ea typeface="Alegreya"/>
              <a:cs typeface="Alegreya"/>
              <a:sym typeface="Alegreya"/>
            </a:endParaRPr>
          </a:p>
          <a:p>
            <a:pPr marL="457200" lvl="0" indent="-304800" algn="l" rtl="0">
              <a:spcBef>
                <a:spcPts val="0"/>
              </a:spcBef>
              <a:spcAft>
                <a:spcPts val="0"/>
              </a:spcAft>
              <a:buSzPts val="1200"/>
              <a:buFont typeface="Alegreya"/>
              <a:buChar char="❖"/>
            </a:pPr>
            <a:r>
              <a:rPr lang="en" sz="1200">
                <a:latin typeface="Alegreya"/>
                <a:ea typeface="Alegreya"/>
                <a:cs typeface="Alegreya"/>
                <a:sym typeface="Alegreya"/>
              </a:rPr>
              <a:t>Ensure that all information related to school and family programs, meetings, and other activities is published in both English and Spanish and posted on the school website.</a:t>
            </a:r>
            <a:endParaRPr sz="1200">
              <a:latin typeface="Alegreya"/>
              <a:ea typeface="Alegreya"/>
              <a:cs typeface="Alegreya"/>
              <a:sym typeface="Alegreya"/>
            </a:endParaRPr>
          </a:p>
          <a:p>
            <a:pPr marL="457200" lvl="0" indent="0" algn="l" rtl="0">
              <a:spcBef>
                <a:spcPts val="0"/>
              </a:spcBef>
              <a:spcAft>
                <a:spcPts val="0"/>
              </a:spcAft>
              <a:buNone/>
            </a:pPr>
            <a:endParaRPr sz="1200">
              <a:latin typeface="Alegreya"/>
              <a:ea typeface="Alegreya"/>
              <a:cs typeface="Alegreya"/>
              <a:sym typeface="Alegreya"/>
            </a:endParaRPr>
          </a:p>
          <a:p>
            <a:pPr marL="457200" lvl="0" indent="-304800" algn="l" rtl="0">
              <a:spcBef>
                <a:spcPts val="0"/>
              </a:spcBef>
              <a:spcAft>
                <a:spcPts val="0"/>
              </a:spcAft>
              <a:buSzPts val="1200"/>
              <a:buFont typeface="Alegreya"/>
              <a:buChar char="❖"/>
            </a:pPr>
            <a:r>
              <a:rPr lang="en" sz="1200">
                <a:latin typeface="Alegreya"/>
                <a:ea typeface="Alegreya"/>
                <a:cs typeface="Alegreya"/>
                <a:sym typeface="Alegreya"/>
              </a:rPr>
              <a:t>Promote and support responsible family dynamics by providing resources such as books, magazines, and other informational tools. These resources can be found in the main office as well as additional materials located in the library.</a:t>
            </a: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457200" lvl="0" indent="-304800" algn="l" rtl="0">
              <a:spcBef>
                <a:spcPts val="0"/>
              </a:spcBef>
              <a:spcAft>
                <a:spcPts val="0"/>
              </a:spcAft>
              <a:buSzPts val="1200"/>
              <a:buFont typeface="Alegreya"/>
              <a:buChar char="❖"/>
            </a:pPr>
            <a:r>
              <a:rPr lang="en" sz="1200">
                <a:latin typeface="Alegreya"/>
                <a:ea typeface="Alegreya"/>
                <a:cs typeface="Alegreya"/>
                <a:sym typeface="Alegreya"/>
              </a:rPr>
              <a:t>Sponsor seminars to inform families on how to be involved in the decisions affecting course selection, career planning, and preparation for post-secondary opportunities.</a:t>
            </a: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457200" lvl="0" indent="-304800" algn="l" rtl="0">
              <a:spcBef>
                <a:spcPts val="0"/>
              </a:spcBef>
              <a:spcAft>
                <a:spcPts val="0"/>
              </a:spcAft>
              <a:buSzPts val="1200"/>
              <a:buFont typeface="Alegreya"/>
              <a:buChar char="❖"/>
            </a:pPr>
            <a:r>
              <a:rPr lang="en" sz="1200">
                <a:latin typeface="Alegreya"/>
                <a:ea typeface="Alegreya"/>
                <a:cs typeface="Alegreya"/>
                <a:sym typeface="Alegreya"/>
              </a:rPr>
              <a:t>Communicate with all families and the community on a regular basis regarding school-wide events and activities through phone messages, our website, social media, and flyers.</a:t>
            </a: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457200" lvl="0" indent="-304800" algn="l" rtl="0">
              <a:spcBef>
                <a:spcPts val="0"/>
              </a:spcBef>
              <a:spcAft>
                <a:spcPts val="0"/>
              </a:spcAft>
              <a:buSzPts val="1200"/>
              <a:buFont typeface="Alegreya"/>
              <a:buChar char="❖"/>
            </a:pPr>
            <a:r>
              <a:rPr lang="en" sz="1200">
                <a:latin typeface="Alegreya"/>
                <a:ea typeface="Alegreya"/>
                <a:cs typeface="Alegreya"/>
                <a:sym typeface="Alegreya"/>
              </a:rPr>
              <a:t>Provide necessary materials and handouts for parents at conferences, meetings, and activities to help parents work with their child to improve their child’s achievement.</a:t>
            </a:r>
            <a:endParaRPr sz="1200">
              <a:latin typeface="Alegreya"/>
              <a:ea typeface="Alegreya"/>
              <a:cs typeface="Alegreya"/>
              <a:sym typeface="Alegreya"/>
            </a:endParaRPr>
          </a:p>
          <a:p>
            <a:pPr marL="0" lvl="0" indent="0" algn="l" rtl="0">
              <a:spcBef>
                <a:spcPts val="0"/>
              </a:spcBef>
              <a:spcAft>
                <a:spcPts val="0"/>
              </a:spcAft>
              <a:buNone/>
            </a:pPr>
            <a:endParaRPr sz="1200">
              <a:latin typeface="Alegreya"/>
              <a:ea typeface="Alegreya"/>
              <a:cs typeface="Alegreya"/>
              <a:sym typeface="Alegreya"/>
            </a:endParaRPr>
          </a:p>
          <a:p>
            <a:pPr marL="457200" lvl="0" indent="-304800" algn="l" rtl="0">
              <a:spcBef>
                <a:spcPts val="0"/>
              </a:spcBef>
              <a:spcAft>
                <a:spcPts val="0"/>
              </a:spcAft>
              <a:buSzPts val="1200"/>
              <a:buFont typeface="Alegreya"/>
              <a:buChar char="❖"/>
            </a:pPr>
            <a:r>
              <a:rPr lang="en" sz="1200">
                <a:latin typeface="Alegreya"/>
                <a:ea typeface="Alegreya"/>
                <a:cs typeface="Alegreya"/>
                <a:sym typeface="Alegreya"/>
              </a:rPr>
              <a:t>Collect feedback from parents and family members at all events and through the Family-Friendly survey - then work to implement changes and improvements based on this feedback.</a:t>
            </a:r>
            <a:endParaRPr sz="1200">
              <a:latin typeface="Alegreya"/>
              <a:ea typeface="Alegreya"/>
              <a:cs typeface="Alegreya"/>
              <a:sym typeface="Alegreya"/>
            </a:endParaRPr>
          </a:p>
        </p:txBody>
      </p:sp>
      <p:sp>
        <p:nvSpPr>
          <p:cNvPr id="78" name="Google Shape;78;p15"/>
          <p:cNvSpPr txBox="1"/>
          <p:nvPr/>
        </p:nvSpPr>
        <p:spPr>
          <a:xfrm>
            <a:off x="828675" y="1530750"/>
            <a:ext cx="2114400" cy="27132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b="1">
                <a:latin typeface="Alegreya"/>
                <a:ea typeface="Alegreya"/>
                <a:cs typeface="Alegreya"/>
                <a:sym typeface="Alegreya"/>
              </a:rPr>
              <a:t>Family Resources</a:t>
            </a:r>
            <a:endParaRPr b="1">
              <a:latin typeface="Alegreya"/>
              <a:ea typeface="Alegreya"/>
              <a:cs typeface="Alegreya"/>
              <a:sym typeface="Alegreya"/>
            </a:endParaRPr>
          </a:p>
          <a:p>
            <a:pPr marL="0" lvl="0" indent="0" algn="ctr" rtl="0">
              <a:spcBef>
                <a:spcPts val="0"/>
              </a:spcBef>
              <a:spcAft>
                <a:spcPts val="0"/>
              </a:spcAft>
              <a:buNone/>
            </a:pPr>
            <a:r>
              <a:rPr lang="en" sz="1200">
                <a:latin typeface="Alegreya"/>
                <a:ea typeface="Alegreya"/>
                <a:cs typeface="Alegreya"/>
                <a:sym typeface="Alegreya"/>
              </a:rPr>
              <a:t>Our CHS Resource Center in located in the main office and the second floor counseling office. Families and students can access academic information in this area on many topics including careers, colleges, the A.C.T. exam, and the CHS Student Handbook. Computers are also available to explore our website, check Powerschool, and access other educational resources. </a:t>
            </a:r>
            <a:endParaRPr sz="1200">
              <a:latin typeface="Alegreya"/>
              <a:ea typeface="Alegreya"/>
              <a:cs typeface="Alegreya"/>
              <a:sym typeface="Alegreya"/>
            </a:endParaRPr>
          </a:p>
        </p:txBody>
      </p:sp>
      <p:sp>
        <p:nvSpPr>
          <p:cNvPr id="79" name="Google Shape;79;p15"/>
          <p:cNvSpPr txBox="1"/>
          <p:nvPr/>
        </p:nvSpPr>
        <p:spPr>
          <a:xfrm>
            <a:off x="828675" y="4802850"/>
            <a:ext cx="2114400" cy="20367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a:latin typeface="Alegreya"/>
                <a:ea typeface="Alegreya"/>
                <a:cs typeface="Alegreya"/>
                <a:sym typeface="Alegreya"/>
              </a:rPr>
              <a:t>Cookeville High School is committed to helping parents and family members attend family events listed in this policy. Please call our Family Engagement Coordinator is you need assistance with childcare or transportation in order to participate in any of our programs.</a:t>
            </a:r>
            <a:endParaRPr sz="1200">
              <a:solidFill>
                <a:schemeClr val="dk1"/>
              </a:solidFill>
              <a:latin typeface="Alegreya"/>
              <a:ea typeface="Alegreya"/>
              <a:cs typeface="Alegreya"/>
              <a:sym typeface="Alegreya"/>
            </a:endParaRPr>
          </a:p>
          <a:p>
            <a:pPr marL="0" lvl="0" indent="0" algn="ctr" rtl="0">
              <a:spcBef>
                <a:spcPts val="0"/>
              </a:spcBef>
              <a:spcAft>
                <a:spcPts val="0"/>
              </a:spcAft>
              <a:buNone/>
            </a:pPr>
            <a:endParaRPr sz="1200">
              <a:latin typeface="Alegreya"/>
              <a:ea typeface="Alegreya"/>
              <a:cs typeface="Alegreya"/>
              <a:sym typeface="Alegreya"/>
            </a:endParaRPr>
          </a:p>
          <a:p>
            <a:pPr marL="0" lvl="0" indent="0" algn="ctr" rtl="0">
              <a:spcBef>
                <a:spcPts val="0"/>
              </a:spcBef>
              <a:spcAft>
                <a:spcPts val="0"/>
              </a:spcAft>
              <a:buNone/>
            </a:pPr>
            <a:endParaRPr sz="1200">
              <a:latin typeface="Alegreya"/>
              <a:ea typeface="Alegreya"/>
              <a:cs typeface="Alegreya"/>
              <a:sym typeface="Alegreya"/>
            </a:endParaRPr>
          </a:p>
        </p:txBody>
      </p:sp>
      <p:sp>
        <p:nvSpPr>
          <p:cNvPr id="80" name="Google Shape;80;p15"/>
          <p:cNvSpPr txBox="1"/>
          <p:nvPr/>
        </p:nvSpPr>
        <p:spPr>
          <a:xfrm>
            <a:off x="828675" y="7246050"/>
            <a:ext cx="2114400" cy="1281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dirty="0">
                <a:solidFill>
                  <a:schemeClr val="dk1"/>
                </a:solidFill>
                <a:latin typeface="Alegreya"/>
                <a:ea typeface="Alegreya"/>
                <a:cs typeface="Alegreya"/>
                <a:sym typeface="Alegreya"/>
              </a:rPr>
              <a:t>Amy Collins</a:t>
            </a:r>
            <a:endParaRPr b="1" dirty="0">
              <a:solidFill>
                <a:schemeClr val="dk1"/>
              </a:solidFill>
              <a:latin typeface="Alegreya"/>
              <a:ea typeface="Alegreya"/>
              <a:cs typeface="Alegreya"/>
              <a:sym typeface="Alegreya"/>
            </a:endParaRPr>
          </a:p>
          <a:p>
            <a:pPr marL="0" lvl="0" indent="0" algn="ctr" rtl="0">
              <a:spcBef>
                <a:spcPts val="0"/>
              </a:spcBef>
              <a:spcAft>
                <a:spcPts val="0"/>
              </a:spcAft>
              <a:buNone/>
            </a:pPr>
            <a:r>
              <a:rPr lang="en" sz="1200" dirty="0">
                <a:solidFill>
                  <a:schemeClr val="dk1"/>
                </a:solidFill>
                <a:latin typeface="Alegreya"/>
                <a:ea typeface="Alegreya"/>
                <a:cs typeface="Alegreya"/>
                <a:sym typeface="Alegreya"/>
              </a:rPr>
              <a:t>Family Engagement Liaison</a:t>
            </a:r>
            <a:endParaRPr sz="1200" dirty="0">
              <a:solidFill>
                <a:schemeClr val="dk1"/>
              </a:solidFill>
              <a:latin typeface="Alegreya"/>
              <a:ea typeface="Alegreya"/>
              <a:cs typeface="Alegreya"/>
              <a:sym typeface="Alegreya"/>
            </a:endParaRPr>
          </a:p>
          <a:p>
            <a:pPr marL="0" lvl="0" indent="0" algn="ctr" rtl="0">
              <a:spcBef>
                <a:spcPts val="0"/>
              </a:spcBef>
              <a:spcAft>
                <a:spcPts val="0"/>
              </a:spcAft>
              <a:buNone/>
            </a:pPr>
            <a:r>
              <a:rPr lang="en" sz="1200" dirty="0">
                <a:solidFill>
                  <a:schemeClr val="dk1"/>
                </a:solidFill>
                <a:latin typeface="Alegreya"/>
                <a:ea typeface="Alegreya"/>
                <a:cs typeface="Alegreya"/>
                <a:sym typeface="Alegreya"/>
              </a:rPr>
              <a:t>Cookeville High School</a:t>
            </a:r>
            <a:endParaRPr sz="1200" dirty="0">
              <a:solidFill>
                <a:schemeClr val="dk1"/>
              </a:solidFill>
              <a:latin typeface="Alegreya"/>
              <a:ea typeface="Alegreya"/>
              <a:cs typeface="Alegreya"/>
              <a:sym typeface="Alegreya"/>
            </a:endParaRPr>
          </a:p>
          <a:p>
            <a:pPr marL="0" lvl="0" indent="0" algn="ctr" rtl="0">
              <a:spcBef>
                <a:spcPts val="0"/>
              </a:spcBef>
              <a:spcAft>
                <a:spcPts val="0"/>
              </a:spcAft>
              <a:buClr>
                <a:schemeClr val="dk1"/>
              </a:buClr>
              <a:buSzPts val="1100"/>
              <a:buFont typeface="Arial"/>
              <a:buNone/>
            </a:pPr>
            <a:r>
              <a:rPr lang="en" sz="1200" dirty="0">
                <a:solidFill>
                  <a:schemeClr val="dk1"/>
                </a:solidFill>
                <a:latin typeface="Alegreya"/>
                <a:ea typeface="Alegreya"/>
                <a:cs typeface="Alegreya"/>
                <a:sym typeface="Alegreya"/>
              </a:rPr>
              <a:t>(931) 520 - 2134 </a:t>
            </a:r>
          </a:p>
          <a:p>
            <a:pPr marL="0" lvl="0" indent="0" algn="ctr" rtl="0">
              <a:spcBef>
                <a:spcPts val="0"/>
              </a:spcBef>
              <a:spcAft>
                <a:spcPts val="0"/>
              </a:spcAft>
              <a:buClr>
                <a:schemeClr val="dk1"/>
              </a:buClr>
              <a:buSzPts val="1100"/>
              <a:buFont typeface="Arial"/>
              <a:buNone/>
            </a:pPr>
            <a:r>
              <a:rPr lang="en" sz="1200" dirty="0">
                <a:solidFill>
                  <a:schemeClr val="dk1"/>
                </a:solidFill>
                <a:latin typeface="Alegreya"/>
                <a:ea typeface="Alegreya"/>
                <a:cs typeface="Alegreya"/>
                <a:sym typeface="Alegreya"/>
              </a:rPr>
              <a:t>collinsa4@pcsstn.com </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pic>
        <p:nvPicPr>
          <p:cNvPr id="85" name="Google Shape;85;p16"/>
          <p:cNvPicPr preferRelativeResize="0"/>
          <p:nvPr/>
        </p:nvPicPr>
        <p:blipFill rotWithShape="1">
          <a:blip r:embed="rId3">
            <a:alphaModFix/>
          </a:blip>
          <a:srcRect l="3306" b="1999"/>
          <a:stretch/>
        </p:blipFill>
        <p:spPr>
          <a:xfrm>
            <a:off x="-12" y="19425"/>
            <a:ext cx="7946823" cy="10171927"/>
          </a:xfrm>
          <a:prstGeom prst="rect">
            <a:avLst/>
          </a:prstGeom>
          <a:noFill/>
          <a:ln>
            <a:noFill/>
          </a:ln>
        </p:spPr>
      </p:pic>
      <p:pic>
        <p:nvPicPr>
          <p:cNvPr id="86" name="Google Shape;86;p16"/>
          <p:cNvPicPr preferRelativeResize="0"/>
          <p:nvPr/>
        </p:nvPicPr>
        <p:blipFill>
          <a:blip r:embed="rId4">
            <a:alphaModFix/>
          </a:blip>
          <a:stretch>
            <a:fillRect/>
          </a:stretch>
        </p:blipFill>
        <p:spPr>
          <a:xfrm>
            <a:off x="1768369" y="5861500"/>
            <a:ext cx="4410075" cy="3339650"/>
          </a:xfrm>
          <a:prstGeom prst="rect">
            <a:avLst/>
          </a:prstGeom>
          <a:noFill/>
          <a:ln>
            <a:noFill/>
          </a:ln>
        </p:spPr>
      </p:pic>
      <p:sp>
        <p:nvSpPr>
          <p:cNvPr id="87" name="Google Shape;87;p16"/>
          <p:cNvSpPr txBox="1"/>
          <p:nvPr/>
        </p:nvSpPr>
        <p:spPr>
          <a:xfrm>
            <a:off x="762000" y="933450"/>
            <a:ext cx="6172200" cy="8267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400">
              <a:latin typeface="Alegreya"/>
              <a:ea typeface="Alegreya"/>
              <a:cs typeface="Alegreya"/>
              <a:sym typeface="Alegreya"/>
            </a:endParaRPr>
          </a:p>
          <a:p>
            <a:pPr marL="0" lvl="0" indent="0" algn="ctr" rtl="0">
              <a:spcBef>
                <a:spcPts val="0"/>
              </a:spcBef>
              <a:spcAft>
                <a:spcPts val="0"/>
              </a:spcAft>
              <a:buNone/>
            </a:pPr>
            <a:r>
              <a:rPr lang="en" sz="2400">
                <a:latin typeface="Alegreya"/>
                <a:ea typeface="Alegreya"/>
                <a:cs typeface="Alegreya"/>
                <a:sym typeface="Alegreya"/>
              </a:rPr>
              <a:t>Let’s Get Together!</a:t>
            </a:r>
            <a:endParaRPr sz="2400">
              <a:latin typeface="Alegreya"/>
              <a:ea typeface="Alegreya"/>
              <a:cs typeface="Alegreya"/>
              <a:sym typeface="Alegreya"/>
            </a:endParaRPr>
          </a:p>
          <a:p>
            <a:pPr marL="0" lvl="0" indent="0" algn="l" rtl="0">
              <a:spcBef>
                <a:spcPts val="0"/>
              </a:spcBef>
              <a:spcAft>
                <a:spcPts val="0"/>
              </a:spcAft>
              <a:buNone/>
            </a:pPr>
            <a:endParaRPr>
              <a:latin typeface="Alegreya"/>
              <a:ea typeface="Alegreya"/>
              <a:cs typeface="Alegreya"/>
              <a:sym typeface="Alegreya"/>
            </a:endParaRPr>
          </a:p>
          <a:p>
            <a:pPr marL="0" lvl="0" indent="0" algn="ctr" rtl="0">
              <a:spcBef>
                <a:spcPts val="0"/>
              </a:spcBef>
              <a:spcAft>
                <a:spcPts val="0"/>
              </a:spcAft>
              <a:buNone/>
            </a:pPr>
            <a:r>
              <a:rPr lang="en">
                <a:latin typeface="Alegreya"/>
                <a:ea typeface="Alegreya"/>
                <a:cs typeface="Alegreya"/>
                <a:sym typeface="Alegreya"/>
              </a:rPr>
              <a:t>Cookeville High School will host the following events to build the capacity for strong family engagement and support and partnership among the school, families, and the community to improve the student academic achievement.  </a:t>
            </a:r>
            <a:endParaRPr b="1">
              <a:latin typeface="Alegreya"/>
              <a:ea typeface="Alegreya"/>
              <a:cs typeface="Alegreya"/>
              <a:sym typeface="Alegreya"/>
            </a:endParaRPr>
          </a:p>
          <a:p>
            <a:pPr marL="0" lvl="0" indent="0" algn="l" rtl="0">
              <a:spcBef>
                <a:spcPts val="0"/>
              </a:spcBef>
              <a:spcAft>
                <a:spcPts val="0"/>
              </a:spcAft>
              <a:buNone/>
            </a:pPr>
            <a:endParaRPr b="1">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Parent - Teacher Conferences: Fall &amp; Spring </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9th Grade Orientation </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Grade Level Meetings</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Financial Aid Sessions</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A.C.T. Night</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TN Promise Meetings</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Athletic Banquets</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Awards Assembly</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Career Fair</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Drama and Musical Performances</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Veterans Day Program</a:t>
            </a:r>
            <a:endParaRPr b="1">
              <a:solidFill>
                <a:schemeClr val="dk1"/>
              </a:solidFill>
              <a:latin typeface="Alegreya"/>
              <a:ea typeface="Alegreya"/>
              <a:cs typeface="Alegreya"/>
              <a:sym typeface="Alegreya"/>
            </a:endParaRPr>
          </a:p>
          <a:p>
            <a:pPr marL="457200" lvl="0" indent="-317500" algn="l" rtl="0">
              <a:spcBef>
                <a:spcPts val="0"/>
              </a:spcBef>
              <a:spcAft>
                <a:spcPts val="0"/>
              </a:spcAft>
              <a:buClr>
                <a:schemeClr val="dk1"/>
              </a:buClr>
              <a:buSzPts val="1400"/>
              <a:buFont typeface="Alegreya"/>
              <a:buChar char="●"/>
            </a:pPr>
            <a:r>
              <a:rPr lang="en" b="1">
                <a:solidFill>
                  <a:schemeClr val="dk1"/>
                </a:solidFill>
                <a:latin typeface="Alegreya"/>
                <a:ea typeface="Alegreya"/>
                <a:cs typeface="Alegreya"/>
                <a:sym typeface="Alegreya"/>
              </a:rPr>
              <a:t>Health and Fitness Nights</a:t>
            </a:r>
            <a:endParaRPr b="1">
              <a:solidFill>
                <a:schemeClr val="dk1"/>
              </a:solidFill>
              <a:latin typeface="Alegreya"/>
              <a:ea typeface="Alegreya"/>
              <a:cs typeface="Alegreya"/>
              <a:sym typeface="Alegreya"/>
            </a:endParaRPr>
          </a:p>
          <a:p>
            <a:pPr marL="0" lvl="0" indent="0" algn="l" rtl="0">
              <a:spcBef>
                <a:spcPts val="0"/>
              </a:spcBef>
              <a:spcAft>
                <a:spcPts val="0"/>
              </a:spcAft>
              <a:buClr>
                <a:schemeClr val="dk1"/>
              </a:buClr>
              <a:buSzPts val="1100"/>
              <a:buFont typeface="Arial"/>
              <a:buNone/>
            </a:pPr>
            <a:endParaRPr b="1">
              <a:latin typeface="Merriweather"/>
              <a:ea typeface="Merriweather"/>
              <a:cs typeface="Merriweather"/>
              <a:sym typeface="Merriweather"/>
            </a:endParaRPr>
          </a:p>
          <a:p>
            <a:pPr marL="0" lvl="0" indent="0" algn="l" rtl="0">
              <a:spcBef>
                <a:spcPts val="0"/>
              </a:spcBef>
              <a:spcAft>
                <a:spcPts val="0"/>
              </a:spcAft>
              <a:buNone/>
            </a:pPr>
            <a:endParaRPr b="1">
              <a:latin typeface="Merriweather"/>
              <a:ea typeface="Merriweather"/>
              <a:cs typeface="Merriweather"/>
              <a:sym typeface="Merriweather"/>
            </a:endParaRPr>
          </a:p>
          <a:p>
            <a:pPr marL="0" lvl="0" indent="0" algn="ctr" rtl="0">
              <a:spcBef>
                <a:spcPts val="0"/>
              </a:spcBef>
              <a:spcAft>
                <a:spcPts val="0"/>
              </a:spcAft>
              <a:buNone/>
            </a:pPr>
            <a:r>
              <a:rPr lang="en" b="1">
                <a:latin typeface="Merriweather"/>
                <a:ea typeface="Merriweather"/>
                <a:cs typeface="Merriweather"/>
                <a:sym typeface="Merriweather"/>
              </a:rPr>
              <a:t>-----------------------------------------------------</a:t>
            </a:r>
            <a:endParaRPr b="1">
              <a:latin typeface="Merriweather"/>
              <a:ea typeface="Merriweather"/>
              <a:cs typeface="Merriweather"/>
              <a:sym typeface="Merriweather"/>
            </a:endParaRPr>
          </a:p>
          <a:p>
            <a:pPr marL="0" lvl="0" indent="0" algn="ctr" rtl="0">
              <a:lnSpc>
                <a:spcPct val="100000"/>
              </a:lnSpc>
              <a:spcBef>
                <a:spcPts val="2300"/>
              </a:spcBef>
              <a:spcAft>
                <a:spcPts val="0"/>
              </a:spcAft>
              <a:buClr>
                <a:schemeClr val="dk1"/>
              </a:buClr>
              <a:buSzPts val="1100"/>
              <a:buFont typeface="Arial"/>
              <a:buNone/>
            </a:pPr>
            <a:r>
              <a:rPr lang="en" sz="2250">
                <a:highlight>
                  <a:srgbClr val="FFFFFF"/>
                </a:highlight>
                <a:latin typeface="Alegreya"/>
                <a:ea typeface="Alegreya"/>
                <a:cs typeface="Alegreya"/>
                <a:sym typeface="Alegreya"/>
              </a:rPr>
              <a:t>Cookeville High School</a:t>
            </a:r>
            <a:br>
              <a:rPr lang="en" sz="2250">
                <a:highlight>
                  <a:srgbClr val="FFFFFF"/>
                </a:highlight>
                <a:latin typeface="Alegreya"/>
                <a:ea typeface="Alegreya"/>
                <a:cs typeface="Alegreya"/>
                <a:sym typeface="Alegreya"/>
              </a:rPr>
            </a:br>
            <a:r>
              <a:rPr lang="en" sz="2250">
                <a:highlight>
                  <a:srgbClr val="FFFFFF"/>
                </a:highlight>
                <a:latin typeface="Alegreya"/>
                <a:ea typeface="Alegreya"/>
                <a:cs typeface="Alegreya"/>
                <a:sym typeface="Alegreya"/>
              </a:rPr>
              <a:t>Improvement Goals</a:t>
            </a:r>
            <a:endParaRPr sz="2250">
              <a:highlight>
                <a:srgbClr val="FFFFFF"/>
              </a:highlight>
              <a:latin typeface="Alegreya"/>
              <a:ea typeface="Alegreya"/>
              <a:cs typeface="Alegreya"/>
              <a:sym typeface="Alegreya"/>
            </a:endParaRPr>
          </a:p>
          <a:p>
            <a:pPr marL="457200" lvl="0" indent="-330200" algn="l" rtl="0">
              <a:lnSpc>
                <a:spcPct val="185714"/>
              </a:lnSpc>
              <a:spcBef>
                <a:spcPts val="800"/>
              </a:spcBef>
              <a:spcAft>
                <a:spcPts val="0"/>
              </a:spcAft>
              <a:buClr>
                <a:srgbClr val="000000"/>
              </a:buClr>
              <a:buSzPts val="1600"/>
              <a:buFont typeface="Alegreya"/>
              <a:buChar char="●"/>
            </a:pPr>
            <a:r>
              <a:rPr lang="en" sz="1600">
                <a:highlight>
                  <a:srgbClr val="FFFFFF"/>
                </a:highlight>
                <a:latin typeface="Alegreya"/>
                <a:ea typeface="Alegreya"/>
                <a:cs typeface="Alegreya"/>
                <a:sym typeface="Alegreya"/>
              </a:rPr>
              <a:t>Increase our ACT Composite to a 22</a:t>
            </a:r>
            <a:endParaRPr sz="1600">
              <a:highlight>
                <a:srgbClr val="FFFFFF"/>
              </a:highlight>
              <a:latin typeface="Alegreya"/>
              <a:ea typeface="Alegreya"/>
              <a:cs typeface="Alegreya"/>
              <a:sym typeface="Alegreya"/>
            </a:endParaRPr>
          </a:p>
          <a:p>
            <a:pPr marL="457200" lvl="0" indent="-330200" algn="l" rtl="0">
              <a:lnSpc>
                <a:spcPct val="185714"/>
              </a:lnSpc>
              <a:spcBef>
                <a:spcPts val="0"/>
              </a:spcBef>
              <a:spcAft>
                <a:spcPts val="0"/>
              </a:spcAft>
              <a:buClr>
                <a:srgbClr val="000000"/>
              </a:buClr>
              <a:buSzPts val="1600"/>
              <a:buFont typeface="Alegreya"/>
              <a:buChar char="●"/>
            </a:pPr>
            <a:r>
              <a:rPr lang="en" sz="1600">
                <a:highlight>
                  <a:srgbClr val="FFFFFF"/>
                </a:highlight>
                <a:latin typeface="Alegreya"/>
                <a:ea typeface="Alegreya"/>
                <a:cs typeface="Alegreya"/>
                <a:sym typeface="Alegreya"/>
              </a:rPr>
              <a:t>Increase our Graduation Rate to 95%</a:t>
            </a:r>
            <a:endParaRPr sz="1600">
              <a:highlight>
                <a:srgbClr val="FFFFFF"/>
              </a:highlight>
              <a:latin typeface="Alegreya"/>
              <a:ea typeface="Alegreya"/>
              <a:cs typeface="Alegreya"/>
              <a:sym typeface="Alegreya"/>
            </a:endParaRPr>
          </a:p>
          <a:p>
            <a:pPr marL="457200" lvl="0" indent="-330200" algn="l" rtl="0">
              <a:lnSpc>
                <a:spcPct val="185714"/>
              </a:lnSpc>
              <a:spcBef>
                <a:spcPts val="0"/>
              </a:spcBef>
              <a:spcAft>
                <a:spcPts val="0"/>
              </a:spcAft>
              <a:buClr>
                <a:srgbClr val="000000"/>
              </a:buClr>
              <a:buSzPts val="1600"/>
              <a:buFont typeface="Alegreya"/>
              <a:buChar char="●"/>
            </a:pPr>
            <a:r>
              <a:rPr lang="en" sz="1600">
                <a:highlight>
                  <a:srgbClr val="FFFFFF"/>
                </a:highlight>
                <a:latin typeface="Alegreya"/>
                <a:ea typeface="Alegreya"/>
                <a:cs typeface="Alegreya"/>
                <a:sym typeface="Alegreya"/>
              </a:rPr>
              <a:t>Increase our Future Ready Graduates to 75%</a:t>
            </a:r>
            <a:endParaRPr sz="1600">
              <a:highlight>
                <a:srgbClr val="FFFFFF"/>
              </a:highlight>
              <a:latin typeface="Alegreya"/>
              <a:ea typeface="Alegreya"/>
              <a:cs typeface="Alegreya"/>
              <a:sym typeface="Alegreya"/>
            </a:endParaRPr>
          </a:p>
          <a:p>
            <a:pPr marL="457200" lvl="0" indent="-330200" algn="l" rtl="0">
              <a:lnSpc>
                <a:spcPct val="185714"/>
              </a:lnSpc>
              <a:spcBef>
                <a:spcPts val="0"/>
              </a:spcBef>
              <a:spcAft>
                <a:spcPts val="0"/>
              </a:spcAft>
              <a:buClr>
                <a:srgbClr val="000000"/>
              </a:buClr>
              <a:buSzPts val="1600"/>
              <a:buFont typeface="Alegreya"/>
              <a:buChar char="●"/>
            </a:pPr>
            <a:r>
              <a:rPr lang="en" sz="1600">
                <a:highlight>
                  <a:srgbClr val="FFFFFF"/>
                </a:highlight>
                <a:latin typeface="Alegreya"/>
                <a:ea typeface="Alegreya"/>
                <a:cs typeface="Alegreya"/>
                <a:sym typeface="Alegreya"/>
              </a:rPr>
              <a:t>Decrease Chronic Abseneeism by 10%</a:t>
            </a:r>
            <a:endParaRPr sz="1600">
              <a:highlight>
                <a:srgbClr val="FFFFFF"/>
              </a:highlight>
              <a:latin typeface="Alegreya"/>
              <a:ea typeface="Alegreya"/>
              <a:cs typeface="Alegreya"/>
              <a:sym typeface="Alegreya"/>
            </a:endParaRPr>
          </a:p>
          <a:p>
            <a:pPr marL="0" lvl="0" indent="0" algn="l" rtl="0">
              <a:lnSpc>
                <a:spcPct val="185714"/>
              </a:lnSpc>
              <a:spcBef>
                <a:spcPts val="0"/>
              </a:spcBef>
              <a:spcAft>
                <a:spcPts val="0"/>
              </a:spcAft>
              <a:buNone/>
            </a:pPr>
            <a:endParaRPr sz="1200">
              <a:highlight>
                <a:srgbClr val="FFFFFF"/>
              </a:highlight>
              <a:latin typeface="Alegreya"/>
              <a:ea typeface="Alegreya"/>
              <a:cs typeface="Alegreya"/>
              <a:sym typeface="Alegreya"/>
            </a:endParaRPr>
          </a:p>
          <a:p>
            <a:pPr marL="0" lvl="0" indent="0" algn="ctr" rtl="0">
              <a:spcBef>
                <a:spcPts val="0"/>
              </a:spcBef>
              <a:spcAft>
                <a:spcPts val="0"/>
              </a:spcAft>
              <a:buNone/>
            </a:pPr>
            <a:endParaRPr b="1">
              <a:latin typeface="Merriweather"/>
              <a:ea typeface="Merriweather"/>
              <a:cs typeface="Merriweather"/>
              <a:sym typeface="Merriweather"/>
            </a:endParaRPr>
          </a:p>
          <a:p>
            <a:pPr marL="0" lvl="0" indent="0" algn="l" rtl="0">
              <a:spcBef>
                <a:spcPts val="0"/>
              </a:spcBef>
              <a:spcAft>
                <a:spcPts val="0"/>
              </a:spcAft>
              <a:buNone/>
            </a:pPr>
            <a:endParaRPr b="1">
              <a:latin typeface="Merriweather"/>
              <a:ea typeface="Merriweather"/>
              <a:cs typeface="Merriweather"/>
              <a:sym typeface="Merriweather"/>
            </a:endParaRPr>
          </a:p>
          <a:p>
            <a:pPr marL="0" lvl="0" indent="0" algn="l" rtl="0">
              <a:spcBef>
                <a:spcPts val="0"/>
              </a:spcBef>
              <a:spcAft>
                <a:spcPts val="0"/>
              </a:spcAft>
              <a:buNone/>
            </a:pPr>
            <a:endParaRPr b="1">
              <a:latin typeface="Merriweather"/>
              <a:ea typeface="Merriweather"/>
              <a:cs typeface="Merriweather"/>
              <a:sym typeface="Merriweather"/>
            </a:endParaRPr>
          </a:p>
          <a:p>
            <a:pPr marL="0" lvl="0" indent="0" algn="l" rtl="0">
              <a:spcBef>
                <a:spcPts val="0"/>
              </a:spcBef>
              <a:spcAft>
                <a:spcPts val="0"/>
              </a:spcAft>
              <a:buNone/>
            </a:pPr>
            <a:endParaRPr b="1">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p:nvPr/>
        </p:nvSpPr>
        <p:spPr>
          <a:xfrm>
            <a:off x="199950" y="533400"/>
            <a:ext cx="7372500" cy="18207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dirty="0">
                <a:latin typeface="Oswald"/>
                <a:ea typeface="Oswald"/>
                <a:cs typeface="Oswald"/>
                <a:sym typeface="Oswald"/>
              </a:rPr>
              <a:t>School Community Team</a:t>
            </a:r>
            <a:endParaRPr sz="2400" dirty="0">
              <a:latin typeface="Oswald"/>
              <a:ea typeface="Oswald"/>
              <a:cs typeface="Oswald"/>
              <a:sym typeface="Oswald"/>
            </a:endParaRPr>
          </a:p>
          <a:p>
            <a:pPr marL="0" lvl="0" indent="0" algn="l" rtl="0">
              <a:spcBef>
                <a:spcPts val="0"/>
              </a:spcBef>
              <a:spcAft>
                <a:spcPts val="0"/>
              </a:spcAft>
              <a:buNone/>
            </a:pPr>
            <a:r>
              <a:rPr lang="en" sz="1200" dirty="0">
                <a:latin typeface="Oswald"/>
                <a:ea typeface="Oswald"/>
                <a:cs typeface="Oswald"/>
                <a:sym typeface="Oswald"/>
              </a:rPr>
              <a:t>Cookeville High School invites all families to join the Family Engagement Committee to share ideas and ways to involve others to build partnerships with school, families, and the community.  The team will meet three times during the school year, but parents and family members can also submit ideas or suggestions at any school activities and meetings, as well as through our family friendly survey and website.  If you would like to learn more about the Family Engagement Committee, please contact Amy Collins at (931) 520-2134 or collinsa4@pcsstn.com.  We also welcome feedback through the survey below. It can be turned in to the school office.</a:t>
            </a:r>
            <a:endParaRPr sz="1200" dirty="0">
              <a:latin typeface="Oswald"/>
              <a:ea typeface="Oswald"/>
              <a:cs typeface="Oswald"/>
              <a:sym typeface="Oswald"/>
            </a:endParaRPr>
          </a:p>
        </p:txBody>
      </p:sp>
      <p:sp>
        <p:nvSpPr>
          <p:cNvPr id="93" name="Google Shape;93;p17"/>
          <p:cNvSpPr txBox="1"/>
          <p:nvPr/>
        </p:nvSpPr>
        <p:spPr>
          <a:xfrm>
            <a:off x="199950" y="6629400"/>
            <a:ext cx="7372500" cy="32304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Oswald"/>
                <a:ea typeface="Oswald"/>
                <a:cs typeface="Oswald"/>
                <a:sym typeface="Oswald"/>
              </a:rPr>
              <a:t>Share Your Thoughts</a:t>
            </a:r>
            <a:endParaRPr sz="2400">
              <a:latin typeface="Oswald"/>
              <a:ea typeface="Oswald"/>
              <a:cs typeface="Oswald"/>
              <a:sym typeface="Oswald"/>
            </a:endParaRPr>
          </a:p>
          <a:p>
            <a:pPr marL="0" lvl="0" indent="0" algn="l" rtl="0">
              <a:spcBef>
                <a:spcPts val="0"/>
              </a:spcBef>
              <a:spcAft>
                <a:spcPts val="0"/>
              </a:spcAft>
              <a:buNone/>
            </a:pPr>
            <a:r>
              <a:rPr lang="en">
                <a:latin typeface="Oswald"/>
                <a:ea typeface="Oswald"/>
                <a:cs typeface="Oswald"/>
                <a:sym typeface="Oswald"/>
              </a:rPr>
              <a:t>We want to hear from you!  If you have any suggestions or if there is any part of this policy that you feel is not satisfactory with the students’ and school’s goals for academic achievement, please provide us with your comments in the space provided and leave this form in the front office:</a:t>
            </a:r>
            <a:endParaRPr>
              <a:latin typeface="Oswald"/>
              <a:ea typeface="Oswald"/>
              <a:cs typeface="Oswald"/>
              <a:sym typeface="Oswald"/>
            </a:endParaRPr>
          </a:p>
          <a:p>
            <a:pPr marL="0" lvl="0" indent="0" algn="l" rtl="0">
              <a:spcBef>
                <a:spcPts val="0"/>
              </a:spcBef>
              <a:spcAft>
                <a:spcPts val="0"/>
              </a:spcAft>
              <a:buNone/>
            </a:pPr>
            <a:endParaRPr>
              <a:latin typeface="Oswald"/>
              <a:ea typeface="Oswald"/>
              <a:cs typeface="Oswald"/>
              <a:sym typeface="Oswald"/>
            </a:endParaRPr>
          </a:p>
          <a:p>
            <a:pPr marL="0" lvl="0" indent="0" algn="l" rtl="0">
              <a:spcBef>
                <a:spcPts val="0"/>
              </a:spcBef>
              <a:spcAft>
                <a:spcPts val="0"/>
              </a:spcAft>
              <a:buNone/>
            </a:pPr>
            <a:r>
              <a:rPr lang="en">
                <a:latin typeface="Oswald"/>
                <a:ea typeface="Oswald"/>
                <a:cs typeface="Oswald"/>
                <a:sym typeface="Oswald"/>
              </a:rPr>
              <a:t>Name (optional): ______________________________________ Phone Number (optional): _________________________________</a:t>
            </a:r>
            <a:endParaRPr>
              <a:latin typeface="Oswald"/>
              <a:ea typeface="Oswald"/>
              <a:cs typeface="Oswald"/>
              <a:sym typeface="Oswald"/>
            </a:endParaRPr>
          </a:p>
          <a:p>
            <a:pPr marL="0" lvl="0" indent="0" algn="l" rtl="0">
              <a:spcBef>
                <a:spcPts val="0"/>
              </a:spcBef>
              <a:spcAft>
                <a:spcPts val="0"/>
              </a:spcAft>
              <a:buNone/>
            </a:pPr>
            <a:endParaRPr>
              <a:latin typeface="Oswald"/>
              <a:ea typeface="Oswald"/>
              <a:cs typeface="Oswald"/>
              <a:sym typeface="Oswald"/>
            </a:endParaRPr>
          </a:p>
          <a:p>
            <a:pPr marL="0" lvl="0" indent="0" algn="l" rtl="0">
              <a:spcBef>
                <a:spcPts val="0"/>
              </a:spcBef>
              <a:spcAft>
                <a:spcPts val="0"/>
              </a:spcAft>
              <a:buNone/>
            </a:pPr>
            <a:r>
              <a:rPr lang="en">
                <a:latin typeface="Oswald"/>
                <a:ea typeface="Oswald"/>
                <a:cs typeface="Oswald"/>
                <a:sym typeface="Oswald"/>
              </a:rPr>
              <a:t>Comments: _____________________________________________________________________________________________________________________</a:t>
            </a:r>
            <a:endParaRPr>
              <a:latin typeface="Oswald"/>
              <a:ea typeface="Oswald"/>
              <a:cs typeface="Oswald"/>
              <a:sym typeface="Oswald"/>
            </a:endParaRPr>
          </a:p>
          <a:p>
            <a:pPr marL="0" lvl="0" indent="0" algn="l" rtl="0">
              <a:spcBef>
                <a:spcPts val="0"/>
              </a:spcBef>
              <a:spcAft>
                <a:spcPts val="0"/>
              </a:spcAft>
              <a:buNone/>
            </a:pPr>
            <a:endParaRPr>
              <a:latin typeface="Oswald"/>
              <a:ea typeface="Oswald"/>
              <a:cs typeface="Oswald"/>
              <a:sym typeface="Oswald"/>
            </a:endParaRPr>
          </a:p>
          <a:p>
            <a:pPr marL="0" lvl="0" indent="0" algn="l" rtl="0">
              <a:spcBef>
                <a:spcPts val="0"/>
              </a:spcBef>
              <a:spcAft>
                <a:spcPts val="0"/>
              </a:spcAft>
              <a:buNone/>
            </a:pPr>
            <a:r>
              <a:rPr lang="en">
                <a:latin typeface="Oswald"/>
                <a:ea typeface="Oswald"/>
                <a:cs typeface="Oswald"/>
                <a:sym typeface="Oswald"/>
              </a:rPr>
              <a:t>____________________________________________________________________________________________________________________</a:t>
            </a:r>
            <a:endParaRPr>
              <a:latin typeface="Oswald"/>
              <a:ea typeface="Oswald"/>
              <a:cs typeface="Oswald"/>
              <a:sym typeface="Oswald"/>
            </a:endParaRPr>
          </a:p>
          <a:p>
            <a:pPr marL="0" lvl="0" indent="0" algn="l" rtl="0">
              <a:spcBef>
                <a:spcPts val="0"/>
              </a:spcBef>
              <a:spcAft>
                <a:spcPts val="0"/>
              </a:spcAft>
              <a:buNone/>
            </a:pPr>
            <a:endParaRPr>
              <a:latin typeface="Oswald"/>
              <a:ea typeface="Oswald"/>
              <a:cs typeface="Oswald"/>
              <a:sym typeface="Oswald"/>
            </a:endParaRPr>
          </a:p>
          <a:p>
            <a:pPr marL="0" lvl="0" indent="0" algn="l" rtl="0">
              <a:spcBef>
                <a:spcPts val="0"/>
              </a:spcBef>
              <a:spcAft>
                <a:spcPts val="0"/>
              </a:spcAft>
              <a:buNone/>
            </a:pPr>
            <a:r>
              <a:rPr lang="en">
                <a:latin typeface="Oswald"/>
                <a:ea typeface="Oswald"/>
                <a:cs typeface="Oswald"/>
                <a:sym typeface="Oswald"/>
              </a:rPr>
              <a:t>_____________________________________________________________________________________________________________________</a:t>
            </a:r>
            <a:endParaRPr>
              <a:latin typeface="Oswald"/>
              <a:ea typeface="Oswald"/>
              <a:cs typeface="Oswald"/>
              <a:sym typeface="Oswald"/>
            </a:endParaRPr>
          </a:p>
        </p:txBody>
      </p:sp>
      <p:sp>
        <p:nvSpPr>
          <p:cNvPr id="94" name="Google Shape;94;p17"/>
          <p:cNvSpPr txBox="1"/>
          <p:nvPr/>
        </p:nvSpPr>
        <p:spPr>
          <a:xfrm>
            <a:off x="199950" y="2811300"/>
            <a:ext cx="7372500" cy="3573300"/>
          </a:xfrm>
          <a:prstGeom prst="rect">
            <a:avLst/>
          </a:prstGeom>
          <a:noFill/>
          <a:ln w="2857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400">
                <a:latin typeface="Oswald"/>
                <a:ea typeface="Oswald"/>
                <a:cs typeface="Oswald"/>
                <a:sym typeface="Oswald"/>
              </a:rPr>
              <a:t>Family Engagement Committee</a:t>
            </a:r>
            <a:endParaRPr sz="2400">
              <a:latin typeface="Oswald"/>
              <a:ea typeface="Oswald"/>
              <a:cs typeface="Oswald"/>
              <a:sym typeface="Oswald"/>
            </a:endParaRPr>
          </a:p>
          <a:p>
            <a:pPr marL="457200" lvl="0" indent="-317500" algn="l" rtl="0">
              <a:spcBef>
                <a:spcPts val="0"/>
              </a:spcBef>
              <a:spcAft>
                <a:spcPts val="0"/>
              </a:spcAft>
              <a:buSzPts val="1400"/>
              <a:buFont typeface="Oswald"/>
              <a:buChar char="❏"/>
            </a:pPr>
            <a:r>
              <a:rPr lang="en">
                <a:latin typeface="Oswald"/>
                <a:ea typeface="Oswald"/>
                <a:cs typeface="Oswald"/>
                <a:sym typeface="Oswald"/>
              </a:rPr>
              <a:t>Yes, I am interested and wish to join the Family Engagement Committee</a:t>
            </a:r>
            <a:endParaRPr>
              <a:latin typeface="Oswald"/>
              <a:ea typeface="Oswald"/>
              <a:cs typeface="Oswald"/>
              <a:sym typeface="Oswald"/>
            </a:endParaRPr>
          </a:p>
          <a:p>
            <a:pPr marL="457200" lvl="0" indent="-317500" algn="l" rtl="0">
              <a:spcBef>
                <a:spcPts val="0"/>
              </a:spcBef>
              <a:spcAft>
                <a:spcPts val="0"/>
              </a:spcAft>
              <a:buSzPts val="1400"/>
              <a:buFont typeface="Oswald"/>
              <a:buChar char="❏"/>
            </a:pPr>
            <a:r>
              <a:rPr lang="en">
                <a:latin typeface="Oswald"/>
                <a:ea typeface="Oswald"/>
                <a:cs typeface="Oswald"/>
                <a:sym typeface="Oswald"/>
              </a:rPr>
              <a:t>Please contact me so I can learn more about joining the Family Engagement Committee</a:t>
            </a:r>
            <a:endParaRPr>
              <a:latin typeface="Oswald"/>
              <a:ea typeface="Oswald"/>
              <a:cs typeface="Oswald"/>
              <a:sym typeface="Oswald"/>
            </a:endParaRPr>
          </a:p>
          <a:p>
            <a:pPr marL="457200" lvl="0" indent="-317500" algn="l" rtl="0">
              <a:spcBef>
                <a:spcPts val="0"/>
              </a:spcBef>
              <a:spcAft>
                <a:spcPts val="0"/>
              </a:spcAft>
              <a:buSzPts val="1400"/>
              <a:buFont typeface="Oswald"/>
              <a:buChar char="❏"/>
            </a:pPr>
            <a:r>
              <a:rPr lang="en">
                <a:latin typeface="Oswald"/>
                <a:ea typeface="Oswald"/>
                <a:cs typeface="Oswald"/>
                <a:sym typeface="Oswald"/>
              </a:rPr>
              <a:t>Please send me notifications about future meetings and updates.</a:t>
            </a:r>
            <a:endParaRPr>
              <a:latin typeface="Oswald"/>
              <a:ea typeface="Oswald"/>
              <a:cs typeface="Oswald"/>
              <a:sym typeface="Oswald"/>
            </a:endParaRPr>
          </a:p>
          <a:p>
            <a:pPr marL="0" lvl="0" indent="0" algn="l" rtl="0">
              <a:spcBef>
                <a:spcPts val="0"/>
              </a:spcBef>
              <a:spcAft>
                <a:spcPts val="0"/>
              </a:spcAft>
              <a:buNone/>
            </a:pPr>
            <a:endParaRPr>
              <a:latin typeface="Oswald"/>
              <a:ea typeface="Oswald"/>
              <a:cs typeface="Oswald"/>
              <a:sym typeface="Oswald"/>
            </a:endParaRPr>
          </a:p>
          <a:p>
            <a:pPr marL="0" lvl="0" indent="0" algn="l" rtl="0">
              <a:spcBef>
                <a:spcPts val="0"/>
              </a:spcBef>
              <a:spcAft>
                <a:spcPts val="0"/>
              </a:spcAft>
              <a:buNone/>
            </a:pPr>
            <a:r>
              <a:rPr lang="en" b="1">
                <a:latin typeface="Oswald"/>
                <a:ea typeface="Oswald"/>
                <a:cs typeface="Oswald"/>
                <a:sym typeface="Oswald"/>
              </a:rPr>
              <a:t>Name: ______________________________________________________________________________________________________</a:t>
            </a:r>
            <a:endParaRPr b="1">
              <a:latin typeface="Oswald"/>
              <a:ea typeface="Oswald"/>
              <a:cs typeface="Oswald"/>
              <a:sym typeface="Oswald"/>
            </a:endParaRPr>
          </a:p>
          <a:p>
            <a:pPr marL="0" lvl="0" indent="0" algn="l" rtl="0">
              <a:spcBef>
                <a:spcPts val="0"/>
              </a:spcBef>
              <a:spcAft>
                <a:spcPts val="0"/>
              </a:spcAft>
              <a:buNone/>
            </a:pPr>
            <a:endParaRPr b="1">
              <a:latin typeface="Oswald"/>
              <a:ea typeface="Oswald"/>
              <a:cs typeface="Oswald"/>
              <a:sym typeface="Oswald"/>
            </a:endParaRPr>
          </a:p>
          <a:p>
            <a:pPr marL="0" lvl="0" indent="0" algn="l" rtl="0">
              <a:spcBef>
                <a:spcPts val="0"/>
              </a:spcBef>
              <a:spcAft>
                <a:spcPts val="0"/>
              </a:spcAft>
              <a:buNone/>
            </a:pPr>
            <a:r>
              <a:rPr lang="en" b="1">
                <a:latin typeface="Oswald"/>
                <a:ea typeface="Oswald"/>
                <a:cs typeface="Oswald"/>
                <a:sym typeface="Oswald"/>
              </a:rPr>
              <a:t>Child’s Name and Grade Level: ___________________________________________________________________________</a:t>
            </a:r>
            <a:endParaRPr b="1">
              <a:latin typeface="Oswald"/>
              <a:ea typeface="Oswald"/>
              <a:cs typeface="Oswald"/>
              <a:sym typeface="Oswald"/>
            </a:endParaRPr>
          </a:p>
          <a:p>
            <a:pPr marL="0" lvl="0" indent="0" algn="l" rtl="0">
              <a:spcBef>
                <a:spcPts val="0"/>
              </a:spcBef>
              <a:spcAft>
                <a:spcPts val="0"/>
              </a:spcAft>
              <a:buNone/>
            </a:pPr>
            <a:endParaRPr b="1">
              <a:latin typeface="Oswald"/>
              <a:ea typeface="Oswald"/>
              <a:cs typeface="Oswald"/>
              <a:sym typeface="Oswald"/>
            </a:endParaRPr>
          </a:p>
          <a:p>
            <a:pPr marL="0" lvl="0" indent="0" algn="l" rtl="0">
              <a:spcBef>
                <a:spcPts val="0"/>
              </a:spcBef>
              <a:spcAft>
                <a:spcPts val="0"/>
              </a:spcAft>
              <a:buNone/>
            </a:pPr>
            <a:r>
              <a:rPr lang="en" b="1">
                <a:latin typeface="Oswald"/>
                <a:ea typeface="Oswald"/>
                <a:cs typeface="Oswald"/>
                <a:sym typeface="Oswald"/>
              </a:rPr>
              <a:t>Address: ___________________________________________________________________________________________________</a:t>
            </a:r>
            <a:endParaRPr b="1">
              <a:latin typeface="Oswald"/>
              <a:ea typeface="Oswald"/>
              <a:cs typeface="Oswald"/>
              <a:sym typeface="Oswald"/>
            </a:endParaRPr>
          </a:p>
          <a:p>
            <a:pPr marL="0" lvl="0" indent="0" algn="l" rtl="0">
              <a:spcBef>
                <a:spcPts val="0"/>
              </a:spcBef>
              <a:spcAft>
                <a:spcPts val="0"/>
              </a:spcAft>
              <a:buNone/>
            </a:pPr>
            <a:endParaRPr b="1">
              <a:latin typeface="Oswald"/>
              <a:ea typeface="Oswald"/>
              <a:cs typeface="Oswald"/>
              <a:sym typeface="Oswald"/>
            </a:endParaRPr>
          </a:p>
          <a:p>
            <a:pPr marL="0" lvl="0" indent="0" algn="l" rtl="0">
              <a:spcBef>
                <a:spcPts val="0"/>
              </a:spcBef>
              <a:spcAft>
                <a:spcPts val="0"/>
              </a:spcAft>
              <a:buNone/>
            </a:pPr>
            <a:r>
              <a:rPr lang="en" b="1">
                <a:latin typeface="Oswald"/>
                <a:ea typeface="Oswald"/>
                <a:cs typeface="Oswald"/>
                <a:sym typeface="Oswald"/>
              </a:rPr>
              <a:t>Phone Number: ____________________________________________________________________________________________</a:t>
            </a:r>
            <a:endParaRPr b="1">
              <a:latin typeface="Oswald"/>
              <a:ea typeface="Oswald"/>
              <a:cs typeface="Oswald"/>
              <a:sym typeface="Oswald"/>
            </a:endParaRPr>
          </a:p>
          <a:p>
            <a:pPr marL="0" lvl="0" indent="0" algn="l" rtl="0">
              <a:spcBef>
                <a:spcPts val="0"/>
              </a:spcBef>
              <a:spcAft>
                <a:spcPts val="0"/>
              </a:spcAft>
              <a:buNone/>
            </a:pPr>
            <a:endParaRPr b="1">
              <a:latin typeface="Oswald"/>
              <a:ea typeface="Oswald"/>
              <a:cs typeface="Oswald"/>
              <a:sym typeface="Oswald"/>
            </a:endParaRPr>
          </a:p>
          <a:p>
            <a:pPr marL="0" lvl="0" indent="0" algn="l" rtl="0">
              <a:spcBef>
                <a:spcPts val="0"/>
              </a:spcBef>
              <a:spcAft>
                <a:spcPts val="0"/>
              </a:spcAft>
              <a:buNone/>
            </a:pPr>
            <a:r>
              <a:rPr lang="en" b="1">
                <a:latin typeface="Oswald"/>
                <a:ea typeface="Oswald"/>
                <a:cs typeface="Oswald"/>
                <a:sym typeface="Oswald"/>
              </a:rPr>
              <a:t>Email Address: ____________________________________________________________________________________________</a:t>
            </a:r>
            <a:endParaRPr b="1">
              <a:latin typeface="Oswald"/>
              <a:ea typeface="Oswald"/>
              <a:cs typeface="Oswald"/>
              <a:sym typeface="Oswald"/>
            </a:endParaRPr>
          </a:p>
          <a:p>
            <a:pPr marL="0" lvl="0" indent="0" algn="l" rtl="0">
              <a:spcBef>
                <a:spcPts val="0"/>
              </a:spcBef>
              <a:spcAft>
                <a:spcPts val="0"/>
              </a:spcAft>
              <a:buNone/>
            </a:pPr>
            <a:endParaRPr sz="1800" b="1">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1358</Words>
  <Application>Microsoft Macintosh PowerPoint</Application>
  <PresentationFormat>Custom</PresentationFormat>
  <Paragraphs>121</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Bree Serif</vt:lpstr>
      <vt:lpstr>Oswald</vt:lpstr>
      <vt:lpstr>Arial</vt:lpstr>
      <vt:lpstr>Merriweather</vt:lpstr>
      <vt:lpstr>Alegreya</vt:lpstr>
      <vt:lpstr>Simple Light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2022-08-12T14:42:32Z</dcterms:modified>
</cp:coreProperties>
</file>