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058400" cy="77724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Inder" panose="020B0603030500060804" pitchFamily="34" charset="77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o6zihFA5TXfoNk5lbZA0tgwg4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4643"/>
  </p:normalViewPr>
  <p:slideViewPr>
    <p:cSldViewPr snapToGrid="0" snapToObjects="1">
      <p:cViewPr varScale="1">
        <p:scale>
          <a:sx n="106" d="100"/>
          <a:sy n="106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754380" y="1272012"/>
            <a:ext cx="8549640" cy="270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/>
            </a:lvl1pPr>
            <a:lvl2pPr lvl="1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/>
            </a:lvl3pPr>
            <a:lvl4pPr lvl="3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4pPr>
            <a:lvl5pPr lvl="4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5pPr>
            <a:lvl6pPr lvl="5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6pPr>
            <a:lvl7pPr lvl="6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7pPr>
            <a:lvl8pPr lvl="7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8pPr>
            <a:lvl9pPr lvl="8" algn="ctr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69151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3331846" y="7203865"/>
            <a:ext cx="339471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710374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91516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2563443" y="197115"/>
            <a:ext cx="4931516" cy="867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69151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331846" y="7203865"/>
            <a:ext cx="339471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710374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4989089" y="2622763"/>
            <a:ext cx="6586750" cy="216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588540" y="516785"/>
            <a:ext cx="6586750" cy="6380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69151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331846" y="7203865"/>
            <a:ext cx="339471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710374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691516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691516" y="2069042"/>
            <a:ext cx="867537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69151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3331846" y="7203865"/>
            <a:ext cx="339471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710374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686278" y="1937705"/>
            <a:ext cx="8675370" cy="323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686278" y="5201393"/>
            <a:ext cx="8675370" cy="170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980"/>
              <a:buNone/>
              <a:defRPr sz="197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  <a:defRPr sz="17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69151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3331846" y="7203865"/>
            <a:ext cx="339471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710374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691516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691516" y="2069042"/>
            <a:ext cx="427482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5092066" y="2069042"/>
            <a:ext cx="427482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69151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3331846" y="7203865"/>
            <a:ext cx="339471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710374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692826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692827" y="1905318"/>
            <a:ext cx="4255174" cy="93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 b="1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 b="1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692827" y="2839085"/>
            <a:ext cx="4255174" cy="417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5092065" y="1905318"/>
            <a:ext cx="4276130" cy="93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40"/>
              <a:buNone/>
              <a:defRPr sz="2640" b="1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979" b="1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5092065" y="2839085"/>
            <a:ext cx="4276130" cy="417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69151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3331846" y="7203865"/>
            <a:ext cx="339471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710374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691516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69151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3331846" y="7203865"/>
            <a:ext cx="339471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710374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9151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331846" y="7203865"/>
            <a:ext cx="339471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710374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92826" y="518160"/>
            <a:ext cx="3244095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4276129" y="1119084"/>
            <a:ext cx="5092066" cy="552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2119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520"/>
              <a:buChar char="•"/>
              <a:defRPr sz="3520"/>
            </a:lvl1pPr>
            <a:lvl2pPr marL="914400" lvl="1" indent="-42418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080"/>
              <a:buChar char="•"/>
              <a:defRPr sz="3080"/>
            </a:lvl2pPr>
            <a:lvl3pPr marL="1371600" lvl="2" indent="-396239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Char char="•"/>
              <a:defRPr sz="2640"/>
            </a:lvl3pPr>
            <a:lvl4pPr marL="1828800" lvl="3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marL="2286000" lvl="4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marL="2743200" lvl="5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692826" y="2331720"/>
            <a:ext cx="3244095" cy="4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69151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331846" y="7203865"/>
            <a:ext cx="339471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710374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92826" y="518160"/>
            <a:ext cx="3244095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Calibri"/>
              <a:buNone/>
              <a:defRPr sz="35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4276129" y="1119084"/>
            <a:ext cx="5092066" cy="552344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692826" y="2331720"/>
            <a:ext cx="3244095" cy="4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760"/>
            </a:lvl1pPr>
            <a:lvl2pPr marL="914400" lvl="1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540"/>
            </a:lvl2pPr>
            <a:lvl3pPr marL="1371600" lvl="2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320"/>
            </a:lvl3pPr>
            <a:lvl4pPr marL="1828800" lvl="3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9151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331846" y="7203865"/>
            <a:ext cx="339471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710374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691516" y="413810"/>
            <a:ext cx="8675370" cy="150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40"/>
              <a:buFont typeface="Calibri"/>
              <a:buNone/>
              <a:defRPr sz="4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691516" y="2069042"/>
            <a:ext cx="8675370" cy="493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418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Arial"/>
              <a:buChar char="•"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330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329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69151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331846" y="7203865"/>
            <a:ext cx="339471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7103746" y="7203865"/>
            <a:ext cx="2263140" cy="41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pshoneybee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pshoneybees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6684119" y="1216355"/>
            <a:ext cx="3363878" cy="9264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73415" y="177819"/>
            <a:ext cx="2997000" cy="397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¿Qué es un Pacto Familia-Escuela?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Un Pacto entre Escuela y Padres para el Logro es un acuerdo que los padres, estudiantes y maestros desarrollan juntos. Explica cómo los padres y los maestros trabajarán juntos para asegurarse de que todos nuestros estudiantes alcancen o superen los estándares de nivel de grado.</a:t>
            </a:r>
            <a:r>
              <a:rPr lang="en-US"/>
              <a:t>       </a:t>
            </a: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Pactos efectivos: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-US" sz="8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Vincular las metas del plan de mejoramiento escolar</a:t>
            </a:r>
            <a:endParaRPr sz="8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-US" sz="8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Centrarse en las habilidades de aprendizaje de los estudiantes</a:t>
            </a:r>
            <a:endParaRPr sz="8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-US" sz="8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Describir cómo los maestros ayudarán a los estudiantes a desarrollar esas habilidades usando instrucción de alta calidad.</a:t>
            </a:r>
            <a:endParaRPr sz="8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-US" sz="8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Comparta estrategias que los padres pueden usar en un hogar</a:t>
            </a:r>
            <a:endParaRPr sz="8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-US" sz="8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Explicar cómo los maestros y los padres se comunicarán sobre el progreso de los estudiantes.</a:t>
            </a:r>
            <a:endParaRPr sz="8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-US" sz="8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Describir las oportunidades para que los padres se ofrezcan como voluntarios, observen y participen en el salón de clases.</a:t>
            </a:r>
            <a:endParaRPr sz="8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der"/>
              <a:buChar char="•"/>
            </a:pPr>
            <a:endParaRPr sz="8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73415" y="4232526"/>
            <a:ext cx="2997000" cy="3417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Desarrollada Conjuntamente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Los padres, los estudiantes y el personal de la Escuela Primaria Baxter desarrollaron este Pacto entre la Escuela y los Padres para el Logro. Los maestros sugirieron estrategias de aprendizaje en el hogar, los padres agregaron ideas para hacerlas más específicas y los estudiantes nos dijeron qué les ayudaría a aprender. Se llevan a cabo reuniones cada año para revisar el Pacto y hacer cambios basados ​​en las necesidades de los estudiantes.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Los padres pueden contribuir comentarios en cualquier momento.</a:t>
            </a:r>
            <a:endParaRPr sz="900" i="1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Construyendo Asociaciones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Si desea ser voluntario o participar en el salón de clases, comuníquese con el maestro del salón de clases de su hijo o con la escuela al (931) 858-3110.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3515696" y="177819"/>
            <a:ext cx="2997000" cy="361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Actividades para construir alianzas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Baxter Primary se compromete a proporcionar a las familias recursos y oportunidades de aprendizaje para ayudar a los padres a trabajar con sus hijos.</a:t>
            </a:r>
            <a:endParaRPr sz="9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Nuestro Centro de Recursos para Padres (PRC) está ubicado en la Biblioteca (la última puerta a la derecha). Esta sala ofrece juegos educativos, libros y otros materiales disponibles para que los padres los tomen prestados de forma gratuita. El PRC está abierto todos los días escolares de 7:30 am a 3:30 pm. Se ofrecen una variedad de oportunidades de participación de los padres y noches de aprendizaje familiar durante todo el año y brindan información sobre nuestros estándares principales de lectura y matemáticas. El propósito de estas noches es enseñar a los padres cómo ayudar a sus hijos a dominar estas habilidades en casa. Todos los padres están invitados a solicitar temas específicos de interés también.</a:t>
            </a:r>
            <a:endParaRPr sz="9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515696" y="4333650"/>
            <a:ext cx="2997000" cy="3027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Comunicación sobre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</a:rPr>
              <a:t>    Aprendizaje del estudiante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La Escuela Primaria Baxter se compromete a una comunicación bidireccional frecuente con las familias sobre el aprendizaje de los estudiantes. Algunas de las formas en que puede esperar que nos comuniquemos con usted son:</a:t>
            </a:r>
            <a:endParaRPr sz="9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u="sng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Conferencias de padres y profesores:</a:t>
            </a:r>
            <a:endParaRPr sz="900" u="sng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Inder"/>
              <a:buChar char="●"/>
            </a:pPr>
            <a:r>
              <a:rPr lang="en-US" sz="9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12 de septiembre de 2022</a:t>
            </a:r>
            <a:endParaRPr sz="9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Inder"/>
              <a:buChar char="●"/>
            </a:pPr>
            <a:r>
              <a:rPr lang="en-US" sz="9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6 de febrero de 2023</a:t>
            </a:r>
            <a:endParaRPr sz="9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Informes de los estudiantes: emitidos cada nueve semanas, además de los informes de progreso</a:t>
            </a:r>
            <a:endParaRPr sz="9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Recuerde: se enviará un mensaje de texto a todos los padres que se inscriban durante todo el año.</a:t>
            </a:r>
            <a:endParaRPr sz="9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Mensajero de toda la escuela: enviado por la Sra. Wyatt a todos los padres/tutores a través de una llamada telefónica y/o correo electrónico.</a:t>
            </a:r>
            <a:endParaRPr sz="9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0583" y="2409254"/>
            <a:ext cx="2690867" cy="348636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6748644" y="177819"/>
            <a:ext cx="32862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Pacto entre la escuela y los padres para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Logro estudiantil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2022-2023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852393" y="1240849"/>
            <a:ext cx="3069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enfoque de jardín de infantes</a:t>
            </a:r>
            <a:endParaRPr sz="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para el éxito de los estudiantes</a:t>
            </a:r>
            <a:endParaRPr sz="700"/>
          </a:p>
        </p:txBody>
      </p:sp>
      <p:sp>
        <p:nvSpPr>
          <p:cNvPr id="92" name="Google Shape;92;p1"/>
          <p:cNvSpPr txBox="1"/>
          <p:nvPr/>
        </p:nvSpPr>
        <p:spPr>
          <a:xfrm>
            <a:off x="6808872" y="6019852"/>
            <a:ext cx="3054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Escuela Primaria Baxter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6748643" y="6975107"/>
            <a:ext cx="32796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Sra. Marsha Wyatt, Directora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Sra. Lacy Loggins, subdirectora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www.bpshoneybees.com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>
            <a:off x="2651772" y="3792982"/>
            <a:ext cx="691215" cy="923330"/>
            <a:chOff x="-751799" y="177819"/>
            <a:chExt cx="691215" cy="923330"/>
          </a:xfrm>
        </p:grpSpPr>
        <p:sp>
          <p:nvSpPr>
            <p:cNvPr id="95" name="Google Shape;95;p1"/>
            <p:cNvSpPr/>
            <p:nvPr/>
          </p:nvSpPr>
          <p:spPr>
            <a:xfrm>
              <a:off x="-642683" y="533400"/>
              <a:ext cx="470682" cy="38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-751799" y="177819"/>
              <a:ext cx="69121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97" name="Google Shape;97;p1"/>
          <p:cNvGrpSpPr/>
          <p:nvPr/>
        </p:nvGrpSpPr>
        <p:grpSpPr>
          <a:xfrm>
            <a:off x="5994055" y="-252415"/>
            <a:ext cx="691200" cy="923400"/>
            <a:chOff x="-751799" y="177819"/>
            <a:chExt cx="691200" cy="923400"/>
          </a:xfrm>
        </p:grpSpPr>
        <p:sp>
          <p:nvSpPr>
            <p:cNvPr id="98" name="Google Shape;98;p1"/>
            <p:cNvSpPr/>
            <p:nvPr/>
          </p:nvSpPr>
          <p:spPr>
            <a:xfrm>
              <a:off x="-642683" y="533400"/>
              <a:ext cx="470682" cy="38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-751799" y="177819"/>
              <a:ext cx="6912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100" name="Google Shape;100;p1"/>
          <p:cNvGrpSpPr/>
          <p:nvPr/>
        </p:nvGrpSpPr>
        <p:grpSpPr>
          <a:xfrm>
            <a:off x="5992904" y="3886200"/>
            <a:ext cx="691200" cy="923400"/>
            <a:chOff x="-751799" y="177819"/>
            <a:chExt cx="691200" cy="923400"/>
          </a:xfrm>
        </p:grpSpPr>
        <p:sp>
          <p:nvSpPr>
            <p:cNvPr id="101" name="Google Shape;101;p1"/>
            <p:cNvSpPr/>
            <p:nvPr/>
          </p:nvSpPr>
          <p:spPr>
            <a:xfrm>
              <a:off x="-642683" y="533400"/>
              <a:ext cx="470700" cy="38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-751799" y="177819"/>
              <a:ext cx="6912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>
            <a:off x="3356046" y="220471"/>
            <a:ext cx="6702353" cy="926413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3897735" y="258571"/>
            <a:ext cx="56145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lt1"/>
                </a:solidFill>
              </a:rPr>
              <a:t>maestros, padres, estudiantes</a:t>
            </a:r>
            <a:endParaRPr sz="21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lt1"/>
                </a:solidFill>
              </a:rPr>
              <a:t>- juntos para el éxito</a:t>
            </a:r>
            <a:endParaRPr sz="210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83506" y="1250923"/>
            <a:ext cx="2997000" cy="5725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Metas del distrito</a:t>
            </a:r>
            <a:endParaRPr sz="11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Metas del distrito del condado de Putnam para 2022-2023: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TODOS los estudiantes leyendo, escribiendo, hablando y escuchando a nivel de grado en TODAS las materias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aumentar la tasa de éxito en un 5% en todos los niveles de grado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 sz="14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Aumentar el número de graduados Future Ready en un 5%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Aumentar el número de estudiantes que alcanzan el punto de referencia de ACT de 21 (promedio)</a:t>
            </a:r>
            <a:endParaRPr sz="11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17145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Metas de la Escuela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Aumentar el porcentaje de En camino y Dominado en un 5% para el año escolar 22-23.</a:t>
            </a:r>
            <a:r>
              <a:rPr lang="en-US" sz="14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 </a:t>
            </a:r>
            <a:endParaRPr sz="11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</p:txBody>
      </p:sp>
      <p:grpSp>
        <p:nvGrpSpPr>
          <p:cNvPr id="110" name="Google Shape;110;p2"/>
          <p:cNvGrpSpPr/>
          <p:nvPr/>
        </p:nvGrpSpPr>
        <p:grpSpPr>
          <a:xfrm>
            <a:off x="2647262" y="808482"/>
            <a:ext cx="691215" cy="923330"/>
            <a:chOff x="-751799" y="177819"/>
            <a:chExt cx="691215" cy="923330"/>
          </a:xfrm>
        </p:grpSpPr>
        <p:sp>
          <p:nvSpPr>
            <p:cNvPr id="111" name="Google Shape;111;p2"/>
            <p:cNvSpPr/>
            <p:nvPr/>
          </p:nvSpPr>
          <p:spPr>
            <a:xfrm>
              <a:off x="-642683" y="533400"/>
              <a:ext cx="470682" cy="38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-751799" y="177819"/>
              <a:ext cx="69121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*</a:t>
              </a:r>
              <a:endParaRPr/>
            </a:p>
          </p:txBody>
        </p:sp>
      </p:grpSp>
      <p:sp>
        <p:nvSpPr>
          <p:cNvPr id="113" name="Google Shape;113;p2"/>
          <p:cNvSpPr txBox="1"/>
          <p:nvPr/>
        </p:nvSpPr>
        <p:spPr>
          <a:xfrm>
            <a:off x="183506" y="233171"/>
            <a:ext cx="3043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Nuestras metas para el rendimiento estudiantil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3559510" y="1329255"/>
            <a:ext cx="2997000" cy="4063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En la Escuela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El profesor:</a:t>
            </a:r>
            <a:endParaRPr sz="1500"/>
          </a:p>
          <a:p>
            <a:pPr marL="17145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Proporcionar un plan de estudios e instrucción de alta calidad utilizando los Estándares de Lectura y Matemáticas del Estado de Tennessee para que los estudiantes cumplan con los estándares de rendimiento académico del Estado, así como con las metas tanto del Distrito como de la Escuela.</a:t>
            </a:r>
            <a:endParaRPr sz="1000"/>
          </a:p>
          <a:p>
            <a:pPr marL="17145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Proporcionar instrucción en la materia/nivel de grado del que son responsables.</a:t>
            </a:r>
            <a:endParaRPr sz="1000"/>
          </a:p>
          <a:p>
            <a:pPr marL="17145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Proporcionar un ambiente seguro, agradable y libre de drogas para el aprendizaje.</a:t>
            </a:r>
            <a:endParaRPr sz="1000"/>
          </a:p>
          <a:p>
            <a:pPr marL="17145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Explique claramente las tareas y los plazos a los estudiantes.</a:t>
            </a:r>
            <a:endParaRPr sz="1000"/>
          </a:p>
          <a:p>
            <a:pPr marL="17145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Proporcionar evaluaciones claras del progreso y los logros de los estudiantes tanto para el estudiante como para el padre/tutor de manera oportuna.</a:t>
            </a:r>
            <a:endParaRPr sz="1000"/>
          </a:p>
          <a:p>
            <a:pPr marL="17145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Estar disponible para conferencias con el padre/tutor según sea necesario.</a:t>
            </a:r>
            <a:endParaRPr sz="1000"/>
          </a:p>
          <a:p>
            <a:pPr marL="17145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Brindar oportunidades a los padres para que se ofrezcan como voluntarios, participen y observen las actividades del salón de clases.</a:t>
            </a:r>
            <a:endParaRPr sz="1000"/>
          </a:p>
        </p:txBody>
      </p:sp>
      <p:grpSp>
        <p:nvGrpSpPr>
          <p:cNvPr id="115" name="Google Shape;115;p2"/>
          <p:cNvGrpSpPr/>
          <p:nvPr/>
        </p:nvGrpSpPr>
        <p:grpSpPr>
          <a:xfrm>
            <a:off x="6037869" y="899021"/>
            <a:ext cx="691215" cy="923330"/>
            <a:chOff x="-751799" y="177819"/>
            <a:chExt cx="691215" cy="923330"/>
          </a:xfrm>
        </p:grpSpPr>
        <p:sp>
          <p:nvSpPr>
            <p:cNvPr id="116" name="Google Shape;116;p2"/>
            <p:cNvSpPr/>
            <p:nvPr/>
          </p:nvSpPr>
          <p:spPr>
            <a:xfrm>
              <a:off x="-642683" y="533400"/>
              <a:ext cx="470682" cy="38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-751799" y="177819"/>
              <a:ext cx="69121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118" name="Google Shape;118;p2"/>
          <p:cNvSpPr txBox="1"/>
          <p:nvPr/>
        </p:nvSpPr>
        <p:spPr>
          <a:xfrm>
            <a:off x="6878029" y="1335486"/>
            <a:ext cx="2997000" cy="404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En Casa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El Padre:</a:t>
            </a:r>
            <a:endParaRPr sz="1500"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Manténgase informado sobre la educación de sus hijos consultando el sitio web de la escuela/maestro, lea toda la comunicación de la escuela, etc.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Revisar las tareas asignadas y ofrecer ayuda cuando sea necesario.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Revise las evaluaciones con regularidad, firme las boletas de calificaciones y haga todo lo posible por asistir a las conferencias de padres y maestros.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Demostrar interés en el bienestar del estudiante asistiendo a funciones escolares, encontrando oportunidades para ser voluntario y apoyando las actividades escolares de su estudiante.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Comprometerse a leer a/con su hijo durante 20 minutos cada día.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Asegúrese de que su estudiante llegue a la escuela todos los días, a tiempo y listo para aprender.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</p:txBody>
      </p:sp>
      <p:grpSp>
        <p:nvGrpSpPr>
          <p:cNvPr id="119" name="Google Shape;119;p2"/>
          <p:cNvGrpSpPr/>
          <p:nvPr/>
        </p:nvGrpSpPr>
        <p:grpSpPr>
          <a:xfrm>
            <a:off x="9335548" y="905690"/>
            <a:ext cx="691216" cy="923330"/>
            <a:chOff x="-751799" y="177819"/>
            <a:chExt cx="691216" cy="923330"/>
          </a:xfrm>
        </p:grpSpPr>
        <p:sp>
          <p:nvSpPr>
            <p:cNvPr id="120" name="Google Shape;120;p2"/>
            <p:cNvSpPr/>
            <p:nvPr/>
          </p:nvSpPr>
          <p:spPr>
            <a:xfrm>
              <a:off x="-642683" y="533400"/>
              <a:ext cx="470682" cy="38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-751799" y="177819"/>
              <a:ext cx="691216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122" name="Google Shape;122;p2"/>
          <p:cNvSpPr txBox="1"/>
          <p:nvPr/>
        </p:nvSpPr>
        <p:spPr>
          <a:xfrm>
            <a:off x="3549585" y="5575130"/>
            <a:ext cx="6315300" cy="1857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Estudiantes de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Baxter Primary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Los estudiantes de Baxter Primary se unieron al personal y los padres para desarrollar ideas sobre cómo pueden tener éxito en la escuela y alcanzar las estrellas en matemáticas y lectura. Los estudiantes pensaron en las siguientes ideas para hacer conexiones entre el aprendizaje en el hogar y la escuela: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La Voluntad del Estudiante:</a:t>
            </a:r>
            <a:endParaRPr sz="1100" u="sng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Hacer su mejor esfuerzo en todo lo que hacen.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Respete los derechos de los demás para que el aprendizaje no se distraiga ni se interrumpa.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Llegar a clase preparado y puntual con los materiales necesarios.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Dar todos los avisos e información de mi maestro a mis padres y viceversa.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Lea 20 minutos al día con alguien fuera de la escuela.</a:t>
            </a:r>
            <a:endParaRPr sz="1100" u="sng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</p:txBody>
      </p:sp>
      <p:grpSp>
        <p:nvGrpSpPr>
          <p:cNvPr id="123" name="Google Shape;123;p2"/>
          <p:cNvGrpSpPr/>
          <p:nvPr/>
        </p:nvGrpSpPr>
        <p:grpSpPr>
          <a:xfrm>
            <a:off x="9338327" y="5468462"/>
            <a:ext cx="691216" cy="923330"/>
            <a:chOff x="-751799" y="177819"/>
            <a:chExt cx="691216" cy="923330"/>
          </a:xfrm>
        </p:grpSpPr>
        <p:sp>
          <p:nvSpPr>
            <p:cNvPr id="124" name="Google Shape;124;p2"/>
            <p:cNvSpPr/>
            <p:nvPr/>
          </p:nvSpPr>
          <p:spPr>
            <a:xfrm>
              <a:off x="-642683" y="533400"/>
              <a:ext cx="470682" cy="38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-751799" y="177819"/>
              <a:ext cx="691216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/>
          <p:nvPr/>
        </p:nvSpPr>
        <p:spPr>
          <a:xfrm>
            <a:off x="6684119" y="1216355"/>
            <a:ext cx="3363878" cy="9264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173415" y="177819"/>
            <a:ext cx="2997000" cy="3929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</a:rPr>
              <a:t>¿Qué es un Pacto Familia-Escuela?</a:t>
            </a:r>
            <a:endParaRPr sz="1000" b="1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Un Pacto entre Escuela y Padres para el Logro es un acuerdo que los padres, estudiantes y maestros desarrollan juntos. Explica cómo los padres y los maestros trabajarán juntos para asegurarse de que todos nuestros estudiantes alcancen o superen los estándares de nivel de grado.         </a:t>
            </a:r>
            <a:r>
              <a:rPr lang="en-US" sz="1000" u="sng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 Pactos efectivos:</a:t>
            </a:r>
            <a:endParaRPr sz="1000" u="sng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-US" sz="8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Vincular las metas del plan de mejoramiento escolar</a:t>
            </a:r>
            <a:endParaRPr sz="8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-US" sz="8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Centrarse en las habilidades de aprendizaje de los estudiantes</a:t>
            </a:r>
            <a:endParaRPr sz="8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-US" sz="8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Describir cómo los maestros ayudarán a los estudiantes a desarrollar esas habilidades usando instrucción de alta calidad.</a:t>
            </a:r>
            <a:endParaRPr sz="8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-US" sz="8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Comparta estrategias que los padres pueden usar en un hogar</a:t>
            </a:r>
            <a:endParaRPr sz="8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-US" sz="8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Explicar cómo los maestros y los padres se comunicarán sobre el progreso de los estudiantes.</a:t>
            </a:r>
            <a:endParaRPr sz="8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-US" sz="8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Describir las oportunidades para que los padres se ofrezcan como voluntarios, observen y participen en el salón de clases.</a:t>
            </a:r>
            <a:endParaRPr sz="8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173415" y="4232526"/>
            <a:ext cx="2997000" cy="3463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</a:rPr>
              <a:t>Desarrollado conjuntamente</a:t>
            </a:r>
            <a:endParaRPr sz="1100" b="1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Los padres, los estudiantes y el personal de la Escuela Primaria Baxter desarrollaron este Pacto entre la Escuela y los Padres para el Logro. Los maestros sugirieron estrategias de aprendizaje en el hogar, los padres agregaron ideas para hacerlas más específicas y los estudiantes nos dijeron que les ayudaría a aprender. Se llevan a cabo reuniones cada año para revisar el Pacto y hacer cambios basados ​​en las necesidades de los estudiantes.</a:t>
            </a:r>
            <a:endParaRPr sz="11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Los padres pueden contribuir comentarios en cualquier momento.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Construyendo Asociaciones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Si desea ser voluntario o participar en el salón de clases, comuníquese con el maestro del salón de clases de su hijo o con la escuela al (931) 858-3110.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3515696" y="177819"/>
            <a:ext cx="2997000" cy="4032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Actividades para construir alianzas</a:t>
            </a:r>
            <a:endParaRPr sz="500" b="1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5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Baxter Primary se compromete a proporcionar a las familias recursos y oportunidades de aprendizaje para ayudar a los padres a trabajar con sus hijos.</a:t>
            </a:r>
            <a:endParaRPr sz="95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5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Nuestro Centro de Recursos para Padres (PRC) está ubicado en la Biblioteca (la última puerta a la derecha). Esta sala ofrece juegos educativos, libros y otros materiales disponibles para que los padres los toman prestados de forma gratuita. El PRC está abierto todos los días escolares de 7:30 am a 3:30 pm. Se ofrecen una variedad de oportunidades de participación de los padres y noches de aprendizaje familiar durante todo el año y brindan información sobre nuestros estándares principales de lectura y matemáticas. El propósito de estas noches es enseñar a los padres cómo ayudar a sus hijos a dominar estas habilidades en casa. Todos los padres están invitados a solicitar temas específicos de interés también.</a:t>
            </a:r>
            <a:endParaRPr sz="1300"/>
          </a:p>
        </p:txBody>
      </p:sp>
      <p:sp>
        <p:nvSpPr>
          <p:cNvPr id="134" name="Google Shape;134;p3"/>
          <p:cNvSpPr txBox="1"/>
          <p:nvPr/>
        </p:nvSpPr>
        <p:spPr>
          <a:xfrm>
            <a:off x="3515696" y="4333650"/>
            <a:ext cx="2997000" cy="3567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Comunicación sobre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</a:rPr>
              <a:t>    Aprendizaje del estudiante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La Escuela Primaria Baxter se compromete a una comunicación bidireccional frecuente con las familias sobre el aprendizaje de los estudiantes. Algunas de las formas en que puede esperar que nos comuniquemos con usted son:</a:t>
            </a:r>
            <a:endParaRPr sz="105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Conferencias de padres y profesores: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Septiembre 12, 2022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Febrero 6,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Reportes de Estudiantes: </a:t>
            </a:r>
            <a:r>
              <a:rPr lang="en-US" sz="105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emitido cada nueve semanas, además de los informes de progreso. </a:t>
            </a:r>
            <a:r>
              <a:rPr lang="en-US" sz="1050" b="1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Recuerde: </a:t>
            </a:r>
            <a:r>
              <a:rPr lang="en-US" sz="105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se enviará un mensaje de texto a todos los padres que se inscriban durante todo el año. </a:t>
            </a:r>
            <a:r>
              <a:rPr lang="en-US" sz="1050" b="1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Mensajero de toda la escuela:</a:t>
            </a:r>
            <a:r>
              <a:rPr lang="en-US" sz="105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 enviado por la Sra. Wyatt a todos los padres/tutores a través de una llamada telefónica y/o correo electrónico.</a:t>
            </a:r>
            <a:endParaRPr sz="105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</p:txBody>
      </p:sp>
      <p:pic>
        <p:nvPicPr>
          <p:cNvPr id="135" name="Google Shape;13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0583" y="2409254"/>
            <a:ext cx="2690867" cy="348636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 txBox="1"/>
          <p:nvPr/>
        </p:nvSpPr>
        <p:spPr>
          <a:xfrm>
            <a:off x="6748644" y="177819"/>
            <a:ext cx="32862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Pacto entre la escuela y los padres para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Logro estudiantil 23-24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7223393" y="1184324"/>
            <a:ext cx="2336700" cy="14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2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</a:t>
            </a:r>
            <a:r>
              <a:rPr lang="en-US" sz="3200">
                <a:solidFill>
                  <a:schemeClr val="lt1"/>
                </a:solidFill>
              </a:rPr>
              <a:t>o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>
                <a:solidFill>
                  <a:schemeClr val="lt1"/>
                </a:solidFill>
              </a:rPr>
              <a:t>enfocar</a:t>
            </a:r>
            <a:endParaRPr sz="11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lt1"/>
                </a:solidFill>
              </a:rPr>
              <a:t>para el éxito de los estudiantes</a:t>
            </a:r>
            <a:endParaRPr sz="110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6857984" y="6162089"/>
            <a:ext cx="3054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Escuela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Baxter Primar</a:t>
            </a:r>
            <a:r>
              <a:rPr lang="en-US" sz="2400">
                <a:solidFill>
                  <a:schemeClr val="dk1"/>
                </a:solidFill>
              </a:rPr>
              <a:t>ia</a:t>
            </a:r>
            <a:endParaRPr/>
          </a:p>
        </p:txBody>
      </p:sp>
      <p:sp>
        <p:nvSpPr>
          <p:cNvPr id="139" name="Google Shape;139;p3"/>
          <p:cNvSpPr txBox="1"/>
          <p:nvPr/>
        </p:nvSpPr>
        <p:spPr>
          <a:xfrm>
            <a:off x="6748643" y="6975107"/>
            <a:ext cx="32796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Sra. Marsha Wyatt, Directora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Sra. Lacy Loggins, subdirectora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www.bpshoneybees.com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3"/>
          <p:cNvGrpSpPr/>
          <p:nvPr/>
        </p:nvGrpSpPr>
        <p:grpSpPr>
          <a:xfrm>
            <a:off x="2651772" y="3792982"/>
            <a:ext cx="691215" cy="923330"/>
            <a:chOff x="-751799" y="177819"/>
            <a:chExt cx="691215" cy="923330"/>
          </a:xfrm>
        </p:grpSpPr>
        <p:sp>
          <p:nvSpPr>
            <p:cNvPr id="141" name="Google Shape;141;p3"/>
            <p:cNvSpPr/>
            <p:nvPr/>
          </p:nvSpPr>
          <p:spPr>
            <a:xfrm>
              <a:off x="-642683" y="533400"/>
              <a:ext cx="470682" cy="38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-751799" y="177819"/>
              <a:ext cx="69121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143" name="Google Shape;143;p3"/>
          <p:cNvGrpSpPr/>
          <p:nvPr/>
        </p:nvGrpSpPr>
        <p:grpSpPr>
          <a:xfrm>
            <a:off x="5994055" y="-252415"/>
            <a:ext cx="691215" cy="923330"/>
            <a:chOff x="-751799" y="177819"/>
            <a:chExt cx="691215" cy="923330"/>
          </a:xfrm>
        </p:grpSpPr>
        <p:sp>
          <p:nvSpPr>
            <p:cNvPr id="144" name="Google Shape;144;p3"/>
            <p:cNvSpPr/>
            <p:nvPr/>
          </p:nvSpPr>
          <p:spPr>
            <a:xfrm>
              <a:off x="-642683" y="533400"/>
              <a:ext cx="470682" cy="38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-751799" y="177819"/>
              <a:ext cx="69121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146" name="Google Shape;146;p3"/>
          <p:cNvGrpSpPr/>
          <p:nvPr/>
        </p:nvGrpSpPr>
        <p:grpSpPr>
          <a:xfrm>
            <a:off x="5992904" y="3886200"/>
            <a:ext cx="691215" cy="923330"/>
            <a:chOff x="-751799" y="177819"/>
            <a:chExt cx="691215" cy="923330"/>
          </a:xfrm>
        </p:grpSpPr>
        <p:sp>
          <p:nvSpPr>
            <p:cNvPr id="147" name="Google Shape;147;p3"/>
            <p:cNvSpPr/>
            <p:nvPr/>
          </p:nvSpPr>
          <p:spPr>
            <a:xfrm>
              <a:off x="-642683" y="533400"/>
              <a:ext cx="470682" cy="38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-751799" y="177819"/>
              <a:ext cx="69121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/>
          <p:nvPr/>
        </p:nvSpPr>
        <p:spPr>
          <a:xfrm>
            <a:off x="3356046" y="220471"/>
            <a:ext cx="6702353" cy="926413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3897735" y="258571"/>
            <a:ext cx="561456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teachers, parents, students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together for success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183506" y="1250923"/>
            <a:ext cx="2997000" cy="6453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Metas del distrito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Metas del distrito del condado de Putnam para 2022-2023:</a:t>
            </a:r>
            <a:endParaRPr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TODOS los estudiantes leyendo, escribiendo, hablando y escuchando a nivel de grado en TODAS las materias</a:t>
            </a:r>
            <a:endParaRPr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Aumentar la tasa de éxito en un 5% en todos los niveles de grado</a:t>
            </a:r>
            <a:endParaRPr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Aumentar el número de graduados Future Ready en un 5%</a:t>
            </a:r>
            <a:endParaRPr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Aumentar el número de estudiantes que alcanzan el punto de referencia de ACT de 21 (promedio)</a:t>
            </a:r>
            <a:endParaRPr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Metas escolares de BPS</a:t>
            </a:r>
            <a:endParaRPr b="1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en-US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Aumentar el porcentaje de En camino y Dominado en un 5% para el año escolar 22-23.</a:t>
            </a:r>
            <a:endParaRPr sz="11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>
            <a:off x="2647262" y="808482"/>
            <a:ext cx="691215" cy="923330"/>
            <a:chOff x="-751799" y="177819"/>
            <a:chExt cx="691215" cy="923330"/>
          </a:xfrm>
        </p:grpSpPr>
        <p:sp>
          <p:nvSpPr>
            <p:cNvPr id="157" name="Google Shape;157;p4"/>
            <p:cNvSpPr/>
            <p:nvPr/>
          </p:nvSpPr>
          <p:spPr>
            <a:xfrm>
              <a:off x="-642683" y="533400"/>
              <a:ext cx="470682" cy="38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-751799" y="177819"/>
              <a:ext cx="69121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*</a:t>
              </a:r>
              <a:endParaRPr/>
            </a:p>
          </p:txBody>
        </p:sp>
      </p:grpSp>
      <p:sp>
        <p:nvSpPr>
          <p:cNvPr id="159" name="Google Shape;159;p4"/>
          <p:cNvSpPr txBox="1"/>
          <p:nvPr/>
        </p:nvSpPr>
        <p:spPr>
          <a:xfrm>
            <a:off x="183506" y="233171"/>
            <a:ext cx="30435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Goals for Student Achievement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3530775" y="1199125"/>
            <a:ext cx="2997000" cy="4629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En la Escuela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El Profesor:</a:t>
            </a:r>
            <a:endParaRPr/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en-US" sz="9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Proporcionar un plan de estudios e instrucción de alta calidad utilizando los Estándares de Lectura y Matemáticas del Estado de Tennessee para que los estudiantes cumplan con los estándares de rendimiento académico del Estado, así como con las metas tanto del Distrito como de la Escuela.</a:t>
            </a:r>
            <a:endParaRPr sz="9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en-US" sz="9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Proporcionar instrucción en la materia/nivel de grado del que son responsables.</a:t>
            </a:r>
            <a:endParaRPr sz="9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en-US" sz="9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Proporcionar un ambiente seguro, agradable y libre de drogas para el aprendizaje.</a:t>
            </a:r>
            <a:endParaRPr sz="9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en-US" sz="9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Explique claramente las tareas y los plazos a los estudiantes.</a:t>
            </a:r>
            <a:endParaRPr sz="9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en-US" sz="9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Proporcionar evaluaciones claras del progreso y los logros de los estudiantes tanto para el estudiante como para el padre/tutor de manera oportuna.</a:t>
            </a:r>
            <a:endParaRPr sz="9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en-US" sz="9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Estar disponible para conferencias con el padre/tutor según sea necesario.</a:t>
            </a:r>
            <a:endParaRPr sz="9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en-US" sz="9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Brindar oportunidades a los padres para que se ofrezcan como voluntarios, participen y observen las actividades del salón de clases.</a:t>
            </a:r>
            <a:endParaRPr sz="9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</p:txBody>
      </p:sp>
      <p:grpSp>
        <p:nvGrpSpPr>
          <p:cNvPr id="161" name="Google Shape;161;p4"/>
          <p:cNvGrpSpPr/>
          <p:nvPr/>
        </p:nvGrpSpPr>
        <p:grpSpPr>
          <a:xfrm>
            <a:off x="6037869" y="899021"/>
            <a:ext cx="691215" cy="923330"/>
            <a:chOff x="-751799" y="177819"/>
            <a:chExt cx="691215" cy="923330"/>
          </a:xfrm>
        </p:grpSpPr>
        <p:sp>
          <p:nvSpPr>
            <p:cNvPr id="162" name="Google Shape;162;p4"/>
            <p:cNvSpPr/>
            <p:nvPr/>
          </p:nvSpPr>
          <p:spPr>
            <a:xfrm>
              <a:off x="-642683" y="533400"/>
              <a:ext cx="470682" cy="38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-751799" y="177819"/>
              <a:ext cx="691215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164" name="Google Shape;164;p4"/>
          <p:cNvSpPr txBox="1"/>
          <p:nvPr/>
        </p:nvSpPr>
        <p:spPr>
          <a:xfrm>
            <a:off x="6878029" y="1335486"/>
            <a:ext cx="2997000" cy="405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En Casa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El Padre: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Manténgase informado sobre la educación de sus hijos consultando el sitio web de la escuela/maestro, lea toda la comunicación de la escuela, etc.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Revisar las tareas asignadas y ofrecer ayuda cuando sea necesario.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Revise las evaluaciones con regularidad, firme las boletas de calificaciones y haga todo lo posible por asistir a las conferencias de padres y maestros.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Demostrar interés en el bienestar del estudiante asistiendo a funciones escolares, encontrando oportunidades para ser voluntario y apoyando las actividades escolares de su estudiante.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Comprometerse a leer a/con su hijo durante 20 minutos cada día.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Asegúrese de que su estudiante llegue a la escuela todos los días, a tiempo y listo</a:t>
            </a:r>
            <a:r>
              <a:rPr lang="en-US" sz="11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 </a:t>
            </a: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para aprender.</a:t>
            </a:r>
            <a:endParaRPr sz="11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</p:txBody>
      </p:sp>
      <p:grpSp>
        <p:nvGrpSpPr>
          <p:cNvPr id="165" name="Google Shape;165;p4"/>
          <p:cNvGrpSpPr/>
          <p:nvPr/>
        </p:nvGrpSpPr>
        <p:grpSpPr>
          <a:xfrm>
            <a:off x="9335548" y="905690"/>
            <a:ext cx="691216" cy="923330"/>
            <a:chOff x="-751799" y="177819"/>
            <a:chExt cx="691216" cy="923330"/>
          </a:xfrm>
        </p:grpSpPr>
        <p:sp>
          <p:nvSpPr>
            <p:cNvPr id="166" name="Google Shape;166;p4"/>
            <p:cNvSpPr/>
            <p:nvPr/>
          </p:nvSpPr>
          <p:spPr>
            <a:xfrm>
              <a:off x="-642683" y="533400"/>
              <a:ext cx="470682" cy="38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-751799" y="177819"/>
              <a:ext cx="691216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168" name="Google Shape;168;p4"/>
          <p:cNvSpPr txBox="1"/>
          <p:nvPr/>
        </p:nvSpPr>
        <p:spPr>
          <a:xfrm>
            <a:off x="3549535" y="5867580"/>
            <a:ext cx="6315300" cy="202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Baxter Primary Students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Los estudiantes de Baxter Primary se unieron al personal y los padres para desarrollar ideas sobre cómo pueden tener éxito en la escuela y alcanzar las estrellas en matemáticas y lectura. Los estudiantes pensaron en las siguientes ideas para hacer conexiones entre el aprendizaje en el hogar y la escuela:</a:t>
            </a:r>
            <a:endParaRPr sz="10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El Estudiante: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Hacer su mejor esfuerzo en todo lo que hacen.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Respete los derechos de los demás para que el aprendizaje no se distraiga ni se interrumpa.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Llegar a clase preparado y puntual con los materiales necesarios.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Dar todos los avisos e información de mi maestro a mis padres y viceversa.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en-US" sz="1000">
                <a:solidFill>
                  <a:schemeClr val="dk1"/>
                </a:solidFill>
                <a:latin typeface="Inder"/>
                <a:ea typeface="Inder"/>
                <a:cs typeface="Inder"/>
                <a:sym typeface="Inder"/>
              </a:rPr>
              <a:t>Lea 20 minutos al día con alguien fuera de la escuela.</a:t>
            </a:r>
            <a:endParaRPr sz="10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Inder"/>
              <a:ea typeface="Inder"/>
              <a:cs typeface="Inder"/>
              <a:sym typeface="Inder"/>
            </a:endParaRPr>
          </a:p>
        </p:txBody>
      </p:sp>
      <p:grpSp>
        <p:nvGrpSpPr>
          <p:cNvPr id="169" name="Google Shape;169;p4"/>
          <p:cNvGrpSpPr/>
          <p:nvPr/>
        </p:nvGrpSpPr>
        <p:grpSpPr>
          <a:xfrm>
            <a:off x="9338327" y="5468462"/>
            <a:ext cx="691216" cy="923330"/>
            <a:chOff x="-751799" y="177819"/>
            <a:chExt cx="691216" cy="923330"/>
          </a:xfrm>
        </p:grpSpPr>
        <p:sp>
          <p:nvSpPr>
            <p:cNvPr id="170" name="Google Shape;170;p4"/>
            <p:cNvSpPr/>
            <p:nvPr/>
          </p:nvSpPr>
          <p:spPr>
            <a:xfrm>
              <a:off x="-642683" y="533400"/>
              <a:ext cx="470682" cy="381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-751799" y="177819"/>
              <a:ext cx="691216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2218</Words>
  <Application>Microsoft Macintosh PowerPoint</Application>
  <PresentationFormat>Custom</PresentationFormat>
  <Paragraphs>162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Inder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2020-04-13T18:22:39Z</dcterms:created>
  <dcterms:modified xsi:type="dcterms:W3CDTF">2023-08-08T18:52:00Z</dcterms:modified>
</cp:coreProperties>
</file>